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9"/>
  </p:notesMasterIdLst>
  <p:sldIdLst>
    <p:sldId id="286" r:id="rId2"/>
    <p:sldId id="257" r:id="rId3"/>
    <p:sldId id="258" r:id="rId4"/>
    <p:sldId id="284" r:id="rId5"/>
    <p:sldId id="265" r:id="rId6"/>
    <p:sldId id="266" r:id="rId7"/>
    <p:sldId id="344" r:id="rId8"/>
    <p:sldId id="295" r:id="rId9"/>
    <p:sldId id="296" r:id="rId10"/>
    <p:sldId id="297" r:id="rId11"/>
    <p:sldId id="300" r:id="rId12"/>
    <p:sldId id="337" r:id="rId13"/>
    <p:sldId id="272" r:id="rId14"/>
    <p:sldId id="346" r:id="rId15"/>
    <p:sldId id="347" r:id="rId16"/>
    <p:sldId id="348" r:id="rId17"/>
    <p:sldId id="349" r:id="rId18"/>
    <p:sldId id="351" r:id="rId19"/>
    <p:sldId id="352" r:id="rId20"/>
    <p:sldId id="353" r:id="rId21"/>
    <p:sldId id="354" r:id="rId22"/>
    <p:sldId id="355" r:id="rId23"/>
    <p:sldId id="356" r:id="rId24"/>
    <p:sldId id="276" r:id="rId25"/>
    <p:sldId id="313" r:id="rId26"/>
    <p:sldId id="278" r:id="rId27"/>
    <p:sldId id="280" r:id="rId2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74245" autoAdjust="0"/>
  </p:normalViewPr>
  <p:slideViewPr>
    <p:cSldViewPr>
      <p:cViewPr>
        <p:scale>
          <a:sx n="76" d="100"/>
          <a:sy n="76" d="100"/>
        </p:scale>
        <p:origin x="-1206" y="8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D638B30-9779-4C53-AC78-03D125861C49}" type="datetimeFigureOut">
              <a:rPr lang="ar-IQ" smtClean="0"/>
              <a:t>04/02/1438</a:t>
            </a:fld>
            <a:endParaRPr lang="ar-IQ"/>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CD4CF79-CA44-4C0A-A90C-B31B8C13E233}" type="slidenum">
              <a:rPr lang="ar-IQ" smtClean="0"/>
              <a:t>‹#›</a:t>
            </a:fld>
            <a:endParaRPr lang="ar-IQ"/>
          </a:p>
        </p:txBody>
      </p:sp>
    </p:spTree>
    <p:extLst>
      <p:ext uri="{BB962C8B-B14F-4D97-AF65-F5344CB8AC3E}">
        <p14:creationId xmlns:p14="http://schemas.microsoft.com/office/powerpoint/2010/main" val="73818937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IQ" dirty="0"/>
          </a:p>
        </p:txBody>
      </p:sp>
      <p:sp>
        <p:nvSpPr>
          <p:cNvPr id="4" name="عنصر نائب لرقم الشريحة 3"/>
          <p:cNvSpPr>
            <a:spLocks noGrp="1"/>
          </p:cNvSpPr>
          <p:nvPr>
            <p:ph type="sldNum" sz="quarter" idx="10"/>
          </p:nvPr>
        </p:nvSpPr>
        <p:spPr/>
        <p:txBody>
          <a:bodyPr/>
          <a:lstStyle/>
          <a:p>
            <a:fld id="{62E65C29-9261-4F17-8C60-E10BD7495B34}" type="slidenum">
              <a:rPr lang="ar-IQ" smtClean="0"/>
              <a:t>2</a:t>
            </a:fld>
            <a:endParaRPr lang="ar-IQ"/>
          </a:p>
        </p:txBody>
      </p:sp>
    </p:spTree>
    <p:extLst>
      <p:ext uri="{BB962C8B-B14F-4D97-AF65-F5344CB8AC3E}">
        <p14:creationId xmlns:p14="http://schemas.microsoft.com/office/powerpoint/2010/main" val="352792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04/02/1438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04/02/1438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04/02/1438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04/02/1438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04/02/1438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04/02/1438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04/02/1438</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04/02/1438</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04/02/1438</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04/02/1438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04/02/1438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04/02/1438</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1907704" y="0"/>
            <a:ext cx="5686400" cy="1323578"/>
          </a:xfrm>
        </p:spPr>
        <p:txBody>
          <a:bodyPr>
            <a:normAutofit/>
          </a:bodyPr>
          <a:lstStyle/>
          <a:p>
            <a:r>
              <a:rPr lang="ar-IQ" sz="3600" b="1" dirty="0" smtClean="0">
                <a:solidFill>
                  <a:srgbClr val="FF0000"/>
                </a:solidFill>
                <a:effectLst>
                  <a:outerShdw blurRad="38100" dist="38100" dir="2700000" algn="tl">
                    <a:srgbClr val="000000">
                      <a:alpha val="43137"/>
                    </a:srgbClr>
                  </a:outerShdw>
                </a:effectLst>
              </a:rPr>
              <a:t>بسم الله الرحمن الرحيم</a:t>
            </a:r>
            <a:endParaRPr lang="ar-IQ" sz="3600" b="1" dirty="0">
              <a:solidFill>
                <a:srgbClr val="FF0000"/>
              </a:solidFill>
              <a:effectLst>
                <a:outerShdw blurRad="38100" dist="38100" dir="2700000" algn="tl">
                  <a:srgbClr val="000000">
                    <a:alpha val="43137"/>
                  </a:srgbClr>
                </a:outerShdw>
              </a:effectLst>
            </a:endParaRPr>
          </a:p>
        </p:txBody>
      </p:sp>
      <p:sp>
        <p:nvSpPr>
          <p:cNvPr id="3" name="عنوان فرعي 2"/>
          <p:cNvSpPr>
            <a:spLocks noGrp="1"/>
          </p:cNvSpPr>
          <p:nvPr>
            <p:ph type="subTitle" idx="1"/>
          </p:nvPr>
        </p:nvSpPr>
        <p:spPr>
          <a:xfrm>
            <a:off x="251520" y="188640"/>
            <a:ext cx="8496944" cy="613772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cmpd="sng">
            <a:solidFill>
              <a:schemeClr val="tx1"/>
            </a:solidFill>
            <a:prstDash val="solid"/>
          </a:ln>
          <a:effectLst>
            <a:glow rad="228600">
              <a:schemeClr val="accent2">
                <a:lumMod val="60000"/>
                <a:lumOff val="40000"/>
              </a:schemeClr>
            </a:glow>
            <a:innerShdw blurRad="63500" dist="50800">
              <a:prstClr val="black">
                <a:alpha val="50000"/>
              </a:prstClr>
            </a:innerShdw>
            <a:softEdge rad="317500"/>
          </a:effectLst>
          <a:scene3d>
            <a:camera prst="orthographicFront"/>
            <a:lightRig rig="threePt" dir="t"/>
          </a:scene3d>
          <a:sp3d contourW="12700">
            <a:contourClr>
              <a:schemeClr val="accent2">
                <a:lumMod val="40000"/>
                <a:lumOff val="60000"/>
              </a:schemeClr>
            </a:contourClr>
          </a:sp3d>
        </p:spPr>
        <p:txBody>
          <a:bodyPr>
            <a:normAutofit/>
          </a:bodyPr>
          <a:lstStyle/>
          <a:p>
            <a:endParaRPr lang="ar-IQ" b="1" dirty="0" smtClean="0">
              <a:solidFill>
                <a:schemeClr val="tx1"/>
              </a:solidFill>
              <a:effectLst>
                <a:outerShdw blurRad="38100" dist="38100" dir="2700000" algn="tl">
                  <a:srgbClr val="000000">
                    <a:alpha val="43137"/>
                  </a:srgbClr>
                </a:outerShdw>
              </a:effectLst>
              <a:sym typeface="AGA Arabesque"/>
            </a:endParaRPr>
          </a:p>
          <a:p>
            <a:endParaRPr lang="ar-IQ" b="1" dirty="0" smtClean="0">
              <a:solidFill>
                <a:schemeClr val="tx1"/>
              </a:solidFill>
              <a:effectLst>
                <a:outerShdw blurRad="38100" dist="38100" dir="2700000" algn="tl">
                  <a:srgbClr val="000000">
                    <a:alpha val="43137"/>
                  </a:srgbClr>
                </a:outerShdw>
              </a:effectLst>
              <a:latin typeface="Monotype Koufi" pitchFamily="2" charset="-78"/>
              <a:ea typeface="Monotype Koufi" pitchFamily="2" charset="-78"/>
              <a:cs typeface="Monotype Koufi" pitchFamily="2" charset="-78"/>
              <a:sym typeface="AGA Arabesque"/>
            </a:endParaRPr>
          </a:p>
          <a:p>
            <a:r>
              <a:rPr lang="ar-IQ" b="1" dirty="0" smtClean="0">
                <a:solidFill>
                  <a:schemeClr val="tx1"/>
                </a:solidFill>
                <a:effectLst>
                  <a:outerShdw blurRad="38100" dist="38100" dir="2700000" algn="tl">
                    <a:srgbClr val="000000">
                      <a:alpha val="43137"/>
                    </a:srgbClr>
                  </a:outerShdw>
                </a:effectLst>
                <a:latin typeface="Monotype Koufi" pitchFamily="2" charset="-78"/>
                <a:ea typeface="Monotype Koufi" pitchFamily="2" charset="-78"/>
                <a:cs typeface="Monotype Koufi" pitchFamily="2" charset="-78"/>
                <a:sym typeface="AGA Arabesque"/>
              </a:rPr>
              <a:t>بسم الله الرحمن الرحيم </a:t>
            </a:r>
            <a:endParaRPr lang="en-US" b="1" dirty="0" smtClean="0">
              <a:solidFill>
                <a:schemeClr val="tx1"/>
              </a:solidFill>
              <a:effectLst>
                <a:outerShdw blurRad="38100" dist="38100" dir="2700000" algn="tl">
                  <a:srgbClr val="000000">
                    <a:alpha val="43137"/>
                  </a:srgbClr>
                </a:outerShdw>
              </a:effectLst>
              <a:ea typeface="Monotype Koufi" pitchFamily="2" charset="-78"/>
              <a:cs typeface="Monotype Koufi" pitchFamily="2" charset="-78"/>
              <a:sym typeface="AGA Arabesque"/>
            </a:endParaRPr>
          </a:p>
          <a:p>
            <a:endParaRPr lang="en-US" sz="3400" b="1" dirty="0" smtClean="0">
              <a:solidFill>
                <a:schemeClr val="tx1"/>
              </a:solidFill>
              <a:effectLst>
                <a:outerShdw blurRad="38100" dist="38100" dir="2700000" algn="tl">
                  <a:srgbClr val="000000">
                    <a:alpha val="43137"/>
                  </a:srgbClr>
                </a:outerShdw>
              </a:effectLst>
              <a:sym typeface="AGA Arabesque"/>
            </a:endParaRPr>
          </a:p>
          <a:p>
            <a:r>
              <a:rPr lang="en-US" sz="3500" b="1" dirty="0" smtClean="0">
                <a:solidFill>
                  <a:schemeClr val="tx1"/>
                </a:solidFill>
                <a:effectLst>
                  <a:outerShdw blurRad="38100" dist="38100" dir="2700000" algn="tl">
                    <a:srgbClr val="000000">
                      <a:alpha val="43137"/>
                    </a:srgbClr>
                  </a:outerShdw>
                </a:effectLst>
                <a:sym typeface="AGA Arabesque"/>
              </a:rPr>
              <a:t>  </a:t>
            </a:r>
            <a:r>
              <a:rPr lang="ar-IQ" b="1" dirty="0" smtClean="0">
                <a:solidFill>
                  <a:schemeClr val="tx1"/>
                </a:solidFill>
                <a:ea typeface="Calibri"/>
                <a:cs typeface="DecoType Naskh"/>
              </a:rPr>
              <a:t>وَيَسْأَلُونَكَ عَنِ الرُّوحِ قُلِ الرُّوحُ مِنْ أَمْرِ رَبِّي وَمَا أُوتِيتُم مِّن الْعِلْمِ إِلاَّ قَلِيلاً</a:t>
            </a:r>
            <a:r>
              <a:rPr lang="ar-IQ" dirty="0" smtClean="0">
                <a:solidFill>
                  <a:schemeClr val="tx1"/>
                </a:solidFill>
                <a:ea typeface="Calibri"/>
              </a:rPr>
              <a:t> </a:t>
            </a:r>
            <a:r>
              <a:rPr lang="en-US" sz="3400" b="1" dirty="0" smtClean="0">
                <a:solidFill>
                  <a:schemeClr val="tx1"/>
                </a:solidFill>
                <a:effectLst>
                  <a:outerShdw blurRad="38100" dist="38100" dir="2700000" algn="tl">
                    <a:srgbClr val="000000">
                      <a:alpha val="43137"/>
                    </a:srgbClr>
                  </a:outerShdw>
                </a:effectLst>
                <a:sym typeface="AGA Arabesque"/>
              </a:rPr>
              <a:t> </a:t>
            </a:r>
            <a:endParaRPr lang="ar-IQ" sz="3400" b="1" dirty="0" smtClean="0">
              <a:solidFill>
                <a:schemeClr val="tx1"/>
              </a:solidFill>
              <a:effectLst>
                <a:outerShdw blurRad="38100" dist="38100" dir="2700000" algn="tl">
                  <a:srgbClr val="000000">
                    <a:alpha val="43137"/>
                  </a:srgbClr>
                </a:outerShdw>
              </a:effectLst>
              <a:sym typeface="AGA Arabesque"/>
            </a:endParaRPr>
          </a:p>
          <a:p>
            <a:pPr algn="l"/>
            <a:endParaRPr lang="ar-IQ" sz="3100" b="1" dirty="0" smtClean="0">
              <a:solidFill>
                <a:schemeClr val="tx1"/>
              </a:solidFill>
              <a:effectLst>
                <a:outerShdw blurRad="38100" dist="38100" dir="2700000" algn="tl">
                  <a:srgbClr val="000000">
                    <a:alpha val="43137"/>
                  </a:srgbClr>
                </a:outerShdw>
              </a:effectLst>
              <a:latin typeface="Monotype Koufi" pitchFamily="2" charset="-78"/>
              <a:ea typeface="Monotype Koufi" pitchFamily="2" charset="-78"/>
              <a:cs typeface="Monotype Koufi" pitchFamily="2" charset="-78"/>
            </a:endParaRPr>
          </a:p>
          <a:p>
            <a:pPr algn="l"/>
            <a:endParaRPr lang="ar-IQ" sz="3100" b="1" dirty="0" smtClean="0">
              <a:solidFill>
                <a:schemeClr val="tx1"/>
              </a:solidFill>
              <a:effectLst>
                <a:outerShdw blurRad="38100" dist="38100" dir="2700000" algn="tl">
                  <a:srgbClr val="000000">
                    <a:alpha val="43137"/>
                  </a:srgbClr>
                </a:outerShdw>
              </a:effectLst>
              <a:latin typeface="Monotype Koufi" pitchFamily="2" charset="-78"/>
              <a:ea typeface="Monotype Koufi" pitchFamily="2" charset="-78"/>
              <a:cs typeface="Monotype Koufi" pitchFamily="2" charset="-78"/>
            </a:endParaRPr>
          </a:p>
          <a:p>
            <a:pPr algn="l"/>
            <a:r>
              <a:rPr lang="ar-IQ" sz="3100" b="1" dirty="0" smtClean="0">
                <a:solidFill>
                  <a:schemeClr val="tx1"/>
                </a:solidFill>
                <a:effectLst>
                  <a:outerShdw blurRad="38100" dist="38100" dir="2700000" algn="tl">
                    <a:srgbClr val="000000">
                      <a:alpha val="43137"/>
                    </a:srgbClr>
                  </a:outerShdw>
                </a:effectLst>
                <a:latin typeface="Monotype Koufi" pitchFamily="2" charset="-78"/>
                <a:ea typeface="Monotype Koufi" pitchFamily="2" charset="-78"/>
                <a:cs typeface="Monotype Koufi" pitchFamily="2" charset="-78"/>
              </a:rPr>
              <a:t>صدق الله العظيم </a:t>
            </a:r>
            <a:r>
              <a:rPr lang="ar-IQ" sz="3100" b="1" dirty="0" smtClean="0">
                <a:solidFill>
                  <a:schemeClr val="tx1"/>
                </a:solidFill>
                <a:effectLst>
                  <a:outerShdw blurRad="38100" dist="38100" dir="2700000" algn="tl">
                    <a:srgbClr val="000000">
                      <a:alpha val="43137"/>
                    </a:srgbClr>
                  </a:outerShdw>
                </a:effectLst>
              </a:rPr>
              <a:t/>
            </a:r>
            <a:br>
              <a:rPr lang="ar-IQ" sz="3100" b="1" dirty="0" smtClean="0">
                <a:solidFill>
                  <a:schemeClr val="tx1"/>
                </a:solidFill>
                <a:effectLst>
                  <a:outerShdw blurRad="38100" dist="38100" dir="2700000" algn="tl">
                    <a:srgbClr val="000000">
                      <a:alpha val="43137"/>
                    </a:srgbClr>
                  </a:outerShdw>
                </a:effectLst>
              </a:rPr>
            </a:br>
            <a:r>
              <a:rPr lang="ar-IQ" sz="3100" b="1" dirty="0" smtClean="0">
                <a:solidFill>
                  <a:schemeClr val="tx1"/>
                </a:solidFill>
                <a:effectLst>
                  <a:outerShdw blurRad="38100" dist="38100" dir="2700000" algn="tl">
                    <a:srgbClr val="000000">
                      <a:alpha val="43137"/>
                    </a:srgbClr>
                  </a:outerShdw>
                </a:effectLst>
              </a:rPr>
              <a:t/>
            </a:r>
            <a:br>
              <a:rPr lang="ar-IQ" sz="3100" b="1" dirty="0" smtClean="0">
                <a:solidFill>
                  <a:schemeClr val="tx1"/>
                </a:solidFill>
                <a:effectLst>
                  <a:outerShdw blurRad="38100" dist="38100" dir="2700000" algn="tl">
                    <a:srgbClr val="000000">
                      <a:alpha val="43137"/>
                    </a:srgbClr>
                  </a:outerShdw>
                </a:effectLst>
              </a:rPr>
            </a:br>
            <a:r>
              <a:rPr lang="en-US" sz="2400" b="1" dirty="0" smtClean="0">
                <a:solidFill>
                  <a:schemeClr val="tx1"/>
                </a:solidFill>
                <a:effectLst>
                  <a:outerShdw blurRad="38100" dist="38100" dir="2700000" algn="tl">
                    <a:srgbClr val="000000">
                      <a:alpha val="43137"/>
                    </a:srgbClr>
                  </a:outerShdw>
                </a:effectLst>
                <a:cs typeface="DecoType Naskh Extensions" pitchFamily="2" charset="-78"/>
              </a:rPr>
              <a:t/>
            </a:r>
            <a:br>
              <a:rPr lang="en-US" sz="2400" b="1" dirty="0" smtClean="0">
                <a:solidFill>
                  <a:schemeClr val="tx1"/>
                </a:solidFill>
                <a:effectLst>
                  <a:outerShdw blurRad="38100" dist="38100" dir="2700000" algn="tl">
                    <a:srgbClr val="000000">
                      <a:alpha val="43137"/>
                    </a:srgbClr>
                  </a:outerShdw>
                </a:effectLst>
                <a:cs typeface="DecoType Naskh Extensions" pitchFamily="2" charset="-78"/>
              </a:rPr>
            </a:br>
            <a:endParaRPr lang="ar-IQ" sz="3100" b="1" dirty="0">
              <a:solidFill>
                <a:schemeClr val="tx1"/>
              </a:solidFill>
              <a:effectLst>
                <a:outerShdw blurRad="38100" dist="38100" dir="2700000" algn="tl">
                  <a:srgbClr val="000000">
                    <a:alpha val="43137"/>
                  </a:srgbClr>
                </a:outerShdw>
              </a:effectLst>
              <a:cs typeface="DecoType Naskh Extensions" pitchFamily="2" charset="-78"/>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9241" y="4941168"/>
            <a:ext cx="3456384" cy="5040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299534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مستطيل 1"/>
          <p:cNvSpPr/>
          <p:nvPr/>
        </p:nvSpPr>
        <p:spPr>
          <a:xfrm>
            <a:off x="827584" y="332657"/>
            <a:ext cx="7704856" cy="6186309"/>
          </a:xfrm>
          <a:prstGeom prst="rect">
            <a:avLst/>
          </a:prstGeom>
          <a:solidFill>
            <a:schemeClr val="accent3">
              <a:lumMod val="20000"/>
              <a:lumOff val="80000"/>
            </a:schemeClr>
          </a:solidFill>
        </p:spPr>
        <p:txBody>
          <a:bodyPr wrap="square">
            <a:spAutoFit/>
          </a:bodyPr>
          <a:lstStyle/>
          <a:p>
            <a:pPr marL="144145" marR="71755" algn="just">
              <a:lnSpc>
                <a:spcPct val="150000"/>
              </a:lnSpc>
            </a:pPr>
            <a:r>
              <a:rPr lang="ar-IQ" sz="3200" b="1" dirty="0" smtClean="0">
                <a:solidFill>
                  <a:srgbClr val="FF0000"/>
                </a:solidFill>
                <a:ea typeface="Calibri"/>
                <a:cs typeface="Simplified Arabic"/>
              </a:rPr>
              <a:t>مبدأ العمل المتمم الثالث والرابع </a:t>
            </a:r>
            <a:r>
              <a:rPr lang="en-US" sz="3200" b="1" dirty="0" smtClean="0">
                <a:solidFill>
                  <a:srgbClr val="FF0000"/>
                </a:solidFill>
                <a:latin typeface="Times New Roman"/>
                <a:ea typeface="Calibri"/>
              </a:rPr>
              <a:t>C3 ,C4 </a:t>
            </a:r>
            <a:endParaRPr lang="en-US" sz="3200" b="1" dirty="0">
              <a:solidFill>
                <a:srgbClr val="FF0000"/>
              </a:solidFill>
            </a:endParaRPr>
          </a:p>
          <a:p>
            <a:pPr marL="144145" marR="71755" algn="just">
              <a:lnSpc>
                <a:spcPct val="150000"/>
              </a:lnSpc>
            </a:pPr>
            <a:r>
              <a:rPr lang="ar-IQ" sz="2000" dirty="0" smtClean="0">
                <a:ea typeface="Calibri"/>
                <a:cs typeface="Simplified Arabic"/>
              </a:rPr>
              <a:t>تم استخدم هذا الاختبار لغرض قياس مستوى بروتينات المتمم (</a:t>
            </a:r>
            <a:r>
              <a:rPr lang="en-US" sz="2000" dirty="0" smtClean="0">
                <a:latin typeface="Times New Roman"/>
                <a:ea typeface="Calibri"/>
              </a:rPr>
              <a:t>C3 ,C4</a:t>
            </a:r>
            <a:r>
              <a:rPr lang="en-US" sz="2000" dirty="0" smtClean="0">
                <a:latin typeface="Simplified Arabic"/>
                <a:ea typeface="Calibri"/>
              </a:rPr>
              <a:t> </a:t>
            </a:r>
            <a:r>
              <a:rPr lang="ar-IQ" sz="2000" dirty="0" smtClean="0">
                <a:ea typeface="Calibri"/>
                <a:cs typeface="Simplified Arabic"/>
              </a:rPr>
              <a:t> )، والتي يعتمد على تحديد كمية المستضد من خلال قياس اقطار الدوائر المترسبة والمحيطة بعينات المستضد التي تميز الحدود بين المستضد و الاجسام المضادة المعلقة في وسط هلام </a:t>
            </a:r>
            <a:r>
              <a:rPr lang="ar-IQ" sz="2000" dirty="0" err="1" smtClean="0">
                <a:ea typeface="Calibri"/>
                <a:cs typeface="Simplified Arabic"/>
              </a:rPr>
              <a:t>الاكاروز</a:t>
            </a:r>
            <a:r>
              <a:rPr lang="ar-IQ" sz="2000" dirty="0" smtClean="0">
                <a:ea typeface="Calibri"/>
                <a:cs typeface="Simplified Arabic"/>
              </a:rPr>
              <a:t> </a:t>
            </a:r>
            <a:r>
              <a:rPr lang="en-US" sz="2000" dirty="0" err="1" smtClean="0">
                <a:latin typeface="Times New Roman"/>
                <a:ea typeface="Calibri"/>
              </a:rPr>
              <a:t>Agarose</a:t>
            </a:r>
            <a:r>
              <a:rPr lang="en-US" sz="2000" dirty="0" smtClean="0">
                <a:latin typeface="Times New Roman"/>
                <a:ea typeface="Calibri"/>
              </a:rPr>
              <a:t> gel</a:t>
            </a:r>
            <a:r>
              <a:rPr lang="en-US" sz="2000" dirty="0" smtClean="0">
                <a:latin typeface="Simplified Arabic"/>
                <a:ea typeface="Calibri"/>
              </a:rPr>
              <a:t>)</a:t>
            </a:r>
            <a:r>
              <a:rPr lang="ar-IQ" sz="2000" dirty="0" smtClean="0">
                <a:ea typeface="Calibri"/>
                <a:cs typeface="Simplified Arabic"/>
              </a:rPr>
              <a:t>) الذي يحتوي على الاضداد النوعية. </a:t>
            </a:r>
          </a:p>
          <a:p>
            <a:pPr marL="144145" marR="71755" algn="just">
              <a:lnSpc>
                <a:spcPct val="150000"/>
              </a:lnSpc>
            </a:pPr>
            <a:r>
              <a:rPr lang="ar-IQ" sz="3200" dirty="0" smtClean="0">
                <a:solidFill>
                  <a:srgbClr val="FF0000"/>
                </a:solidFill>
                <a:ea typeface="Calibri"/>
                <a:cs typeface="Simplified Arabic"/>
              </a:rPr>
              <a:t>القياسات الدموية</a:t>
            </a:r>
          </a:p>
          <a:p>
            <a:pPr marL="144145" marR="71755" algn="just">
              <a:lnSpc>
                <a:spcPct val="150000"/>
              </a:lnSpc>
            </a:pPr>
            <a:r>
              <a:rPr lang="ar-IQ" sz="2000" dirty="0" smtClean="0">
                <a:ea typeface="Calibri"/>
                <a:cs typeface="Simplified Arabic"/>
              </a:rPr>
              <a:t>تشمل </a:t>
            </a:r>
            <a:r>
              <a:rPr lang="ar-IQ" sz="2400" dirty="0" smtClean="0">
                <a:solidFill>
                  <a:prstClr val="black"/>
                </a:solidFill>
                <a:ea typeface="Calibri"/>
                <a:cs typeface="Simplified Arabic"/>
              </a:rPr>
              <a:t>مكونات </a:t>
            </a:r>
            <a:r>
              <a:rPr lang="ar-IQ" sz="2400" dirty="0">
                <a:solidFill>
                  <a:prstClr val="black"/>
                </a:solidFill>
                <a:ea typeface="Calibri"/>
                <a:cs typeface="Simplified Arabic"/>
              </a:rPr>
              <a:t>الدم (عدد كرات الدم البيضاء (</a:t>
            </a:r>
            <a:r>
              <a:rPr lang="en-US" sz="2400" dirty="0">
                <a:solidFill>
                  <a:prstClr val="black"/>
                </a:solidFill>
                <a:latin typeface="Simplified Arabic"/>
                <a:ea typeface="Calibri"/>
                <a:cs typeface="Arial"/>
              </a:rPr>
              <a:t>WBC</a:t>
            </a:r>
            <a:r>
              <a:rPr lang="ar-IQ" sz="2400" dirty="0">
                <a:solidFill>
                  <a:prstClr val="black"/>
                </a:solidFill>
                <a:ea typeface="Calibri"/>
                <a:cs typeface="Simplified Arabic"/>
              </a:rPr>
              <a:t>) ، الخلايا اللمفاوية </a:t>
            </a:r>
            <a:r>
              <a:rPr lang="en-US" sz="2400" dirty="0">
                <a:solidFill>
                  <a:prstClr val="black"/>
                </a:solidFill>
                <a:latin typeface="Times New Roman"/>
                <a:ea typeface="Calibri"/>
                <a:cs typeface="Arial"/>
              </a:rPr>
              <a:t>lymphocyte cell</a:t>
            </a:r>
            <a:r>
              <a:rPr lang="ar-IQ" sz="2400" dirty="0">
                <a:solidFill>
                  <a:prstClr val="black"/>
                </a:solidFill>
                <a:ea typeface="Calibri"/>
                <a:cs typeface="Simplified Arabic"/>
              </a:rPr>
              <a:t> والوحيدة </a:t>
            </a:r>
            <a:r>
              <a:rPr lang="en-US" sz="2400" dirty="0">
                <a:solidFill>
                  <a:prstClr val="black"/>
                </a:solidFill>
                <a:latin typeface="Times New Roman"/>
                <a:ea typeface="Calibri"/>
                <a:cs typeface="Arial"/>
              </a:rPr>
              <a:t>monocytes</a:t>
            </a:r>
            <a:r>
              <a:rPr lang="ar-IQ" sz="2400" dirty="0">
                <a:solidFill>
                  <a:prstClr val="black"/>
                </a:solidFill>
                <a:ea typeface="Calibri"/>
                <a:cs typeface="Simplified Arabic"/>
              </a:rPr>
              <a:t> ، عدد كريات الدم الحمراء (</a:t>
            </a:r>
            <a:r>
              <a:rPr lang="en-US" sz="2400" dirty="0">
                <a:solidFill>
                  <a:prstClr val="black"/>
                </a:solidFill>
                <a:latin typeface="Simplified Arabic"/>
                <a:ea typeface="Calibri"/>
                <a:cs typeface="Arial"/>
              </a:rPr>
              <a:t>(</a:t>
            </a:r>
            <a:r>
              <a:rPr lang="en-US" sz="2400" dirty="0">
                <a:solidFill>
                  <a:prstClr val="black"/>
                </a:solidFill>
                <a:latin typeface="Times New Roman"/>
                <a:ea typeface="Calibri"/>
                <a:cs typeface="Arial"/>
              </a:rPr>
              <a:t>RBC</a:t>
            </a:r>
            <a:r>
              <a:rPr lang="ar-IQ" sz="2400" dirty="0">
                <a:solidFill>
                  <a:prstClr val="black"/>
                </a:solidFill>
                <a:ea typeface="Calibri"/>
                <a:cs typeface="Simplified Arabic"/>
              </a:rPr>
              <a:t> ، خضاب الدم </a:t>
            </a:r>
            <a:r>
              <a:rPr lang="en-US" sz="2400" dirty="0">
                <a:solidFill>
                  <a:prstClr val="black"/>
                </a:solidFill>
                <a:latin typeface="Simplified Arabic"/>
                <a:ea typeface="Calibri"/>
                <a:cs typeface="Arial"/>
              </a:rPr>
              <a:t> (</a:t>
            </a:r>
            <a:r>
              <a:rPr lang="en-US" sz="2400" dirty="0" err="1">
                <a:solidFill>
                  <a:prstClr val="black"/>
                </a:solidFill>
                <a:latin typeface="Times New Roman"/>
                <a:ea typeface="Calibri"/>
                <a:cs typeface="Arial"/>
              </a:rPr>
              <a:t>Hb</a:t>
            </a:r>
            <a:r>
              <a:rPr lang="en-US" sz="2400" dirty="0">
                <a:solidFill>
                  <a:prstClr val="black"/>
                </a:solidFill>
                <a:latin typeface="Simplified Arabic"/>
                <a:ea typeface="Calibri"/>
                <a:cs typeface="Arial"/>
              </a:rPr>
              <a:t>)</a:t>
            </a:r>
            <a:r>
              <a:rPr lang="ar-IQ" sz="2400" dirty="0">
                <a:solidFill>
                  <a:prstClr val="black"/>
                </a:solidFill>
                <a:ea typeface="Calibri"/>
                <a:cs typeface="Simplified Arabic"/>
              </a:rPr>
              <a:t> ، وعدد خلايا الدم المضغوط (</a:t>
            </a:r>
            <a:r>
              <a:rPr lang="en-US" sz="2400" dirty="0">
                <a:solidFill>
                  <a:prstClr val="black"/>
                </a:solidFill>
                <a:latin typeface="Times New Roman"/>
                <a:ea typeface="Calibri"/>
                <a:cs typeface="Arial"/>
              </a:rPr>
              <a:t>PCV</a:t>
            </a:r>
            <a:r>
              <a:rPr lang="ar-IQ" sz="2400" dirty="0">
                <a:solidFill>
                  <a:prstClr val="black"/>
                </a:solidFill>
                <a:ea typeface="Calibri"/>
                <a:cs typeface="Simplified Arabic"/>
              </a:rPr>
              <a:t>) والصفائح الدموية </a:t>
            </a:r>
            <a:r>
              <a:rPr lang="en-US" sz="2400" dirty="0">
                <a:solidFill>
                  <a:prstClr val="black"/>
                </a:solidFill>
                <a:latin typeface="Times New Roman"/>
                <a:ea typeface="Calibri"/>
                <a:cs typeface="Arial"/>
              </a:rPr>
              <a:t>(platelets)</a:t>
            </a:r>
            <a:r>
              <a:rPr lang="en-US" sz="2400" dirty="0">
                <a:solidFill>
                  <a:prstClr val="black"/>
                </a:solidFill>
                <a:latin typeface="Simplified Arabic"/>
                <a:ea typeface="Calibri"/>
                <a:cs typeface="Arial"/>
              </a:rPr>
              <a:t> </a:t>
            </a:r>
            <a:r>
              <a:rPr lang="ar-IQ" sz="2400" dirty="0">
                <a:solidFill>
                  <a:prstClr val="black"/>
                </a:solidFill>
                <a:ea typeface="Calibri"/>
                <a:cs typeface="Simplified Arabic"/>
              </a:rPr>
              <a:t>). حيث يتم تحليلها من قبل نظام </a:t>
            </a:r>
            <a:r>
              <a:rPr lang="en-US" sz="2400" dirty="0">
                <a:solidFill>
                  <a:prstClr val="black"/>
                </a:solidFill>
                <a:latin typeface="Times New Roman"/>
                <a:ea typeface="Calibri"/>
                <a:cs typeface="Arial"/>
              </a:rPr>
              <a:t>(Horiba Company)</a:t>
            </a:r>
            <a:r>
              <a:rPr lang="en-US" sz="2400" dirty="0">
                <a:solidFill>
                  <a:prstClr val="black"/>
                </a:solidFill>
                <a:latin typeface="Simplified Arabic"/>
                <a:ea typeface="Calibri"/>
                <a:cs typeface="Arial"/>
              </a:rPr>
              <a:t> </a:t>
            </a:r>
            <a:r>
              <a:rPr lang="en-US" sz="2400" dirty="0">
                <a:solidFill>
                  <a:prstClr val="black"/>
                </a:solidFill>
                <a:latin typeface="Times New Roman"/>
                <a:ea typeface="Calibri"/>
                <a:cs typeface="Arial"/>
              </a:rPr>
              <a:t>ABX </a:t>
            </a:r>
            <a:r>
              <a:rPr lang="en-US" sz="2400" dirty="0" err="1">
                <a:solidFill>
                  <a:prstClr val="black"/>
                </a:solidFill>
                <a:latin typeface="Times New Roman"/>
                <a:ea typeface="Calibri"/>
                <a:cs typeface="Arial"/>
              </a:rPr>
              <a:t>Pentra</a:t>
            </a:r>
            <a:r>
              <a:rPr lang="en-US" sz="2400" dirty="0">
                <a:solidFill>
                  <a:prstClr val="black"/>
                </a:solidFill>
                <a:latin typeface="Times New Roman"/>
                <a:ea typeface="Calibri"/>
                <a:cs typeface="Arial"/>
              </a:rPr>
              <a:t> DX 120</a:t>
            </a:r>
            <a:r>
              <a:rPr lang="en-US" sz="2400" dirty="0">
                <a:solidFill>
                  <a:prstClr val="black"/>
                </a:solidFill>
                <a:latin typeface="Simplified Arabic"/>
                <a:ea typeface="Calibri"/>
                <a:cs typeface="Arial"/>
              </a:rPr>
              <a:t> </a:t>
            </a:r>
            <a:r>
              <a:rPr lang="ar-IQ" sz="2400" dirty="0">
                <a:solidFill>
                  <a:prstClr val="black"/>
                </a:solidFill>
                <a:ea typeface="Calibri"/>
                <a:cs typeface="Simplified Arabic"/>
              </a:rPr>
              <a:t> الذي يتماز بالسرعة والدقة </a:t>
            </a:r>
            <a:endParaRPr lang="en-US" sz="2400" dirty="0">
              <a:effectLst/>
            </a:endParaRPr>
          </a:p>
        </p:txBody>
      </p:sp>
    </p:spTree>
    <p:extLst>
      <p:ext uri="{BB962C8B-B14F-4D97-AF65-F5344CB8AC3E}">
        <p14:creationId xmlns:p14="http://schemas.microsoft.com/office/powerpoint/2010/main" val="129760308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مستطيل 1"/>
          <p:cNvSpPr/>
          <p:nvPr/>
        </p:nvSpPr>
        <p:spPr>
          <a:xfrm>
            <a:off x="1619672" y="404664"/>
            <a:ext cx="6984776" cy="1396857"/>
          </a:xfrm>
          <a:prstGeom prst="rect">
            <a:avLst/>
          </a:prstGeom>
        </p:spPr>
        <p:txBody>
          <a:bodyPr wrap="square">
            <a:spAutoFit/>
          </a:bodyPr>
          <a:lstStyle/>
          <a:p>
            <a:pPr marR="71755" lvl="0">
              <a:lnSpc>
                <a:spcPct val="115000"/>
              </a:lnSpc>
              <a:spcBef>
                <a:spcPct val="20000"/>
              </a:spcBef>
              <a:spcAft>
                <a:spcPts val="600"/>
              </a:spcAft>
            </a:pPr>
            <a:r>
              <a:rPr lang="ar-IQ" sz="2000" dirty="0" smtClean="0">
                <a:solidFill>
                  <a:prstClr val="black"/>
                </a:solidFill>
                <a:ea typeface="Times New Roman"/>
                <a:cs typeface="Times New Roman"/>
              </a:rPr>
              <a:t>وتم قياس </a:t>
            </a:r>
            <a:r>
              <a:rPr lang="ar-IQ" sz="2000" dirty="0">
                <a:solidFill>
                  <a:prstClr val="black"/>
                </a:solidFill>
                <a:ea typeface="Times New Roman"/>
                <a:cs typeface="Times New Roman"/>
              </a:rPr>
              <a:t>المؤشرات الهرمونية (</a:t>
            </a:r>
            <a:r>
              <a:rPr lang="en-US" sz="2000" dirty="0">
                <a:solidFill>
                  <a:prstClr val="black"/>
                </a:solidFill>
                <a:ea typeface="Times New Roman"/>
                <a:cs typeface="Times New Roman"/>
              </a:rPr>
              <a:t>LH </a:t>
            </a:r>
            <a:r>
              <a:rPr lang="ar-IQ" sz="2000" dirty="0">
                <a:solidFill>
                  <a:prstClr val="black"/>
                </a:solidFill>
                <a:ea typeface="Times New Roman"/>
                <a:cs typeface="Times New Roman"/>
              </a:rPr>
              <a:t> ، </a:t>
            </a:r>
            <a:r>
              <a:rPr lang="en-US" sz="2000" dirty="0">
                <a:solidFill>
                  <a:prstClr val="black"/>
                </a:solidFill>
                <a:ea typeface="Times New Roman"/>
                <a:cs typeface="Times New Roman"/>
              </a:rPr>
              <a:t>FSH</a:t>
            </a:r>
            <a:r>
              <a:rPr lang="ar-IQ" sz="2000" dirty="0">
                <a:solidFill>
                  <a:prstClr val="black"/>
                </a:solidFill>
                <a:ea typeface="Times New Roman"/>
                <a:cs typeface="Times New Roman"/>
              </a:rPr>
              <a:t> ، باستخدام جهاز </a:t>
            </a:r>
            <a:r>
              <a:rPr lang="en-US" sz="2000" dirty="0">
                <a:solidFill>
                  <a:prstClr val="black"/>
                </a:solidFill>
                <a:latin typeface="Times New Roman"/>
                <a:ea typeface="Times New Roman"/>
                <a:cs typeface="Arial"/>
              </a:rPr>
              <a:t>(</a:t>
            </a:r>
            <a:r>
              <a:rPr lang="en-US" sz="2000" dirty="0" err="1">
                <a:solidFill>
                  <a:prstClr val="black"/>
                </a:solidFill>
                <a:latin typeface="Times New Roman"/>
                <a:ea typeface="Times New Roman"/>
                <a:cs typeface="Arial"/>
              </a:rPr>
              <a:t>Cobas</a:t>
            </a:r>
            <a:r>
              <a:rPr lang="en-US" sz="2000" dirty="0">
                <a:solidFill>
                  <a:prstClr val="black"/>
                </a:solidFill>
                <a:latin typeface="Times New Roman"/>
                <a:ea typeface="Times New Roman"/>
                <a:cs typeface="Arial"/>
              </a:rPr>
              <a:t> e 411) </a:t>
            </a:r>
            <a:endParaRPr lang="en-US" sz="2000" dirty="0">
              <a:solidFill>
                <a:prstClr val="black"/>
              </a:solidFill>
              <a:ea typeface="Times New Roman"/>
              <a:cs typeface="Arial"/>
            </a:endParaRPr>
          </a:p>
          <a:p>
            <a:pPr algn="just">
              <a:lnSpc>
                <a:spcPct val="150000"/>
              </a:lnSpc>
              <a:spcAft>
                <a:spcPts val="1000"/>
              </a:spcAft>
            </a:pPr>
            <a:r>
              <a:rPr lang="ar-IQ" sz="2000" dirty="0" smtClean="0">
                <a:ea typeface="Calibri"/>
              </a:rPr>
              <a:t>بينما تم قياس المؤشرات </a:t>
            </a:r>
            <a:r>
              <a:rPr lang="ar-IQ" sz="2000" dirty="0" err="1" smtClean="0">
                <a:ea typeface="Calibri"/>
              </a:rPr>
              <a:t>الكيموحيوية</a:t>
            </a:r>
            <a:r>
              <a:rPr lang="ar-IQ" sz="2000" dirty="0" smtClean="0">
                <a:ea typeface="Calibri"/>
              </a:rPr>
              <a:t> والتي تضمنت وظائف الكبد والكلى ومستوى الدهون والسكر في الدم باستخدام جهاز </a:t>
            </a:r>
            <a:r>
              <a:rPr lang="en-US" sz="2000" dirty="0" err="1" smtClean="0">
                <a:latin typeface="Times New Roman"/>
                <a:ea typeface="Calibri"/>
                <a:cs typeface="Arial"/>
              </a:rPr>
              <a:t>Cobas</a:t>
            </a:r>
            <a:r>
              <a:rPr lang="en-US" sz="2000" dirty="0" smtClean="0">
                <a:latin typeface="Times New Roman"/>
                <a:ea typeface="Calibri"/>
                <a:cs typeface="Arial"/>
              </a:rPr>
              <a:t> Integra 400 Plus</a:t>
            </a:r>
            <a:endParaRPr lang="en-US" sz="2000" dirty="0">
              <a:ea typeface="Calibri"/>
              <a:cs typeface="Arial"/>
            </a:endParaRPr>
          </a:p>
        </p:txBody>
      </p:sp>
      <p:pic>
        <p:nvPicPr>
          <p:cNvPr id="3" name="صورة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521" y="2132856"/>
            <a:ext cx="8943975" cy="4320480"/>
          </a:xfrm>
          <a:prstGeom prst="rect">
            <a:avLst/>
          </a:prstGeom>
        </p:spPr>
      </p:pic>
    </p:spTree>
    <p:extLst>
      <p:ext uri="{BB962C8B-B14F-4D97-AF65-F5344CB8AC3E}">
        <p14:creationId xmlns:p14="http://schemas.microsoft.com/office/powerpoint/2010/main" val="28195734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مستطيل 2"/>
          <p:cNvSpPr/>
          <p:nvPr/>
        </p:nvSpPr>
        <p:spPr>
          <a:xfrm>
            <a:off x="899592" y="938318"/>
            <a:ext cx="7704856" cy="4949047"/>
          </a:xfrm>
          <a:prstGeom prst="rect">
            <a:avLst/>
          </a:prstGeom>
          <a:solidFill>
            <a:schemeClr val="accent2">
              <a:lumMod val="40000"/>
              <a:lumOff val="60000"/>
            </a:schemeClr>
          </a:solidFill>
        </p:spPr>
        <p:txBody>
          <a:bodyPr wrap="square">
            <a:spAutoFit/>
          </a:bodyPr>
          <a:lstStyle/>
          <a:p>
            <a:pPr algn="justLow">
              <a:lnSpc>
                <a:spcPct val="115000"/>
              </a:lnSpc>
            </a:pPr>
            <a:r>
              <a:rPr lang="ar-IQ" sz="2400" b="1" dirty="0" smtClean="0">
                <a:solidFill>
                  <a:schemeClr val="tx2">
                    <a:lumMod val="75000"/>
                  </a:schemeClr>
                </a:solidFill>
                <a:latin typeface="Simplified Arabic"/>
                <a:ea typeface="Times New Roman"/>
              </a:rPr>
              <a:t>التحليل </a:t>
            </a:r>
            <a:r>
              <a:rPr lang="ar-IQ" sz="2400" b="1" dirty="0">
                <a:solidFill>
                  <a:schemeClr val="tx2">
                    <a:lumMod val="75000"/>
                  </a:schemeClr>
                </a:solidFill>
                <a:latin typeface="Simplified Arabic"/>
                <a:ea typeface="Times New Roman"/>
              </a:rPr>
              <a:t>الاحصائي</a:t>
            </a:r>
            <a:r>
              <a:rPr lang="ar-IQ" sz="2400" dirty="0">
                <a:solidFill>
                  <a:schemeClr val="tx2">
                    <a:lumMod val="75000"/>
                  </a:schemeClr>
                </a:solidFill>
                <a:ea typeface="Times New Roman"/>
              </a:rPr>
              <a:t>   </a:t>
            </a:r>
            <a:r>
              <a:rPr lang="en-US" sz="2400" b="1" dirty="0">
                <a:solidFill>
                  <a:schemeClr val="tx2">
                    <a:lumMod val="75000"/>
                  </a:schemeClr>
                </a:solidFill>
                <a:latin typeface="Times New Roman"/>
                <a:ea typeface="Times New Roman"/>
                <a:cs typeface="Arial"/>
              </a:rPr>
              <a:t>Statistical Analysis</a:t>
            </a:r>
            <a:endParaRPr lang="en-US" sz="2400" dirty="0">
              <a:solidFill>
                <a:schemeClr val="tx2">
                  <a:lumMod val="75000"/>
                </a:schemeClr>
              </a:solidFill>
              <a:ea typeface="Times New Roman"/>
              <a:cs typeface="Arial"/>
            </a:endParaRPr>
          </a:p>
          <a:p>
            <a:pPr marR="71755" algn="just">
              <a:lnSpc>
                <a:spcPct val="150000"/>
              </a:lnSpc>
              <a:tabLst>
                <a:tab pos="997585" algn="l"/>
              </a:tabLst>
            </a:pPr>
            <a:r>
              <a:rPr lang="ar-IQ" sz="2400" dirty="0" smtClean="0">
                <a:ea typeface="Times New Roman"/>
                <a:cs typeface="Simplified Arabic"/>
              </a:rPr>
              <a:t>تم </a:t>
            </a:r>
            <a:r>
              <a:rPr lang="ar-IQ" sz="2400" dirty="0">
                <a:ea typeface="Times New Roman"/>
                <a:cs typeface="Simplified Arabic"/>
              </a:rPr>
              <a:t>تحليل بيانات جميع الاختبارات احصائياً باستعمال جهاز الكومبيوتر وعن طريق برنامج </a:t>
            </a:r>
            <a:r>
              <a:rPr lang="en-US" sz="2400" dirty="0">
                <a:latin typeface="Simplified Arabic"/>
                <a:ea typeface="Times New Roman"/>
                <a:cs typeface="Arial"/>
              </a:rPr>
              <a:t>(</a:t>
            </a:r>
            <a:r>
              <a:rPr lang="en-US" sz="2400" dirty="0">
                <a:latin typeface="Times New Roman"/>
                <a:ea typeface="Times New Roman"/>
                <a:cs typeface="Arial"/>
              </a:rPr>
              <a:t>SPSS) </a:t>
            </a:r>
            <a:r>
              <a:rPr lang="en-US" sz="2400" dirty="0" smtClean="0">
                <a:latin typeface="Times New Roman"/>
                <a:ea typeface="Times New Roman"/>
                <a:cs typeface="Arial"/>
              </a:rPr>
              <a:t>Statistical </a:t>
            </a:r>
            <a:r>
              <a:rPr lang="en-US" sz="2400" dirty="0">
                <a:latin typeface="Times New Roman"/>
                <a:ea typeface="Times New Roman"/>
                <a:cs typeface="Arial"/>
              </a:rPr>
              <a:t>Package  of Social Science</a:t>
            </a:r>
            <a:r>
              <a:rPr lang="en-US" sz="2400" dirty="0">
                <a:latin typeface="Simplified Arabic"/>
                <a:ea typeface="Times New Roman"/>
                <a:cs typeface="Arial"/>
              </a:rPr>
              <a:t> </a:t>
            </a:r>
            <a:r>
              <a:rPr lang="en-US" sz="2400" dirty="0" smtClean="0">
                <a:latin typeface="Simplified Arabic"/>
                <a:ea typeface="Times New Roman"/>
                <a:cs typeface="Arial"/>
              </a:rPr>
              <a:t> 21.0</a:t>
            </a:r>
            <a:r>
              <a:rPr lang="ar-IQ" sz="2400" dirty="0">
                <a:ea typeface="Times New Roman"/>
                <a:cs typeface="Simplified Arabic"/>
              </a:rPr>
              <a:t>وباستخدام برنامج </a:t>
            </a:r>
            <a:r>
              <a:rPr lang="ar-IQ" sz="2400" dirty="0">
                <a:ea typeface="Times New Roman"/>
                <a:cs typeface="Times New Roman"/>
              </a:rPr>
              <a:t> </a:t>
            </a:r>
            <a:r>
              <a:rPr lang="en-US" sz="2400" dirty="0">
                <a:latin typeface="Times New Roman"/>
                <a:ea typeface="Times New Roman"/>
                <a:cs typeface="Arial"/>
              </a:rPr>
              <a:t>Microsoft Excel 2013</a:t>
            </a:r>
            <a:r>
              <a:rPr lang="ar-IQ" sz="2400" dirty="0">
                <a:ea typeface="Times New Roman"/>
                <a:cs typeface="Simplified Arabic"/>
              </a:rPr>
              <a:t>. </a:t>
            </a:r>
            <a:r>
              <a:rPr lang="ar-IQ" sz="2400" dirty="0">
                <a:ea typeface="Times New Roman"/>
              </a:rPr>
              <a:t>وقد وصفت البيانات الرقمية  </a:t>
            </a:r>
            <a:r>
              <a:rPr lang="ar-IQ" sz="2400" dirty="0" err="1">
                <a:ea typeface="Times New Roman"/>
              </a:rPr>
              <a:t>كا</a:t>
            </a:r>
            <a:r>
              <a:rPr lang="ar-IQ" sz="2400" dirty="0">
                <a:ea typeface="Times New Roman"/>
              </a:rPr>
              <a:t> المتوسط الحسابي والانحراف المعياري.</a:t>
            </a:r>
            <a:r>
              <a:rPr lang="ar-IQ" sz="2400" dirty="0">
                <a:ea typeface="Times New Roman"/>
                <a:cs typeface="Times New Roman"/>
              </a:rPr>
              <a:t> </a:t>
            </a:r>
            <a:r>
              <a:rPr lang="ar-IQ" sz="2400" dirty="0">
                <a:ea typeface="Times New Roman"/>
              </a:rPr>
              <a:t>باستخدام اختبار </a:t>
            </a:r>
            <a:r>
              <a:rPr lang="en-US" sz="2400" dirty="0">
                <a:latin typeface="Times New Roman"/>
                <a:ea typeface="Times New Roman"/>
                <a:cs typeface="Arial"/>
              </a:rPr>
              <a:t>(T-Test)</a:t>
            </a:r>
            <a:r>
              <a:rPr lang="en-US" sz="2400" dirty="0">
                <a:latin typeface="Arial"/>
                <a:ea typeface="Times New Roman"/>
                <a:cs typeface="Arial"/>
              </a:rPr>
              <a:t>  </a:t>
            </a:r>
            <a:r>
              <a:rPr lang="ar-IQ" sz="2400" dirty="0">
                <a:latin typeface="Arial"/>
                <a:ea typeface="Times New Roman"/>
              </a:rPr>
              <a:t>للعينات المستقلة للمقارنة بين مجموعتين .</a:t>
            </a:r>
            <a:r>
              <a:rPr lang="ar-IQ" sz="2400" dirty="0">
                <a:ea typeface="Times New Roman"/>
                <a:cs typeface="Times New Roman"/>
              </a:rPr>
              <a:t> </a:t>
            </a:r>
            <a:r>
              <a:rPr lang="ar-IQ" sz="2400" dirty="0">
                <a:ea typeface="Times New Roman"/>
              </a:rPr>
              <a:t>في حين، تم استخدام تحليل التباين </a:t>
            </a:r>
            <a:r>
              <a:rPr lang="ar-IQ" sz="2400" dirty="0">
                <a:ea typeface="Times New Roman"/>
                <a:cs typeface="Times New Roman"/>
              </a:rPr>
              <a:t>(</a:t>
            </a:r>
            <a:r>
              <a:rPr lang="en-US" sz="2400" dirty="0">
                <a:latin typeface="Times New Roman"/>
                <a:ea typeface="Times New Roman"/>
                <a:cs typeface="Arial"/>
              </a:rPr>
              <a:t>ANOVA</a:t>
            </a:r>
            <a:r>
              <a:rPr lang="ar-IQ" sz="2400" dirty="0">
                <a:ea typeface="Times New Roman"/>
                <a:cs typeface="Times New Roman"/>
              </a:rPr>
              <a:t>)</a:t>
            </a:r>
            <a:r>
              <a:rPr lang="ar-IQ" sz="2400" dirty="0">
                <a:ea typeface="Times New Roman"/>
              </a:rPr>
              <a:t> للمقارنة بين ثلاث مجموعات.</a:t>
            </a:r>
            <a:r>
              <a:rPr lang="ar-IQ" sz="2400" dirty="0">
                <a:ea typeface="Times New Roman"/>
                <a:cs typeface="Simplified Arabic"/>
              </a:rPr>
              <a:t> عند مستوى احتمالية مساوي او اقل من </a:t>
            </a:r>
            <a:r>
              <a:rPr lang="ar-IQ" sz="2400" dirty="0">
                <a:ea typeface="Times New Roman"/>
                <a:cs typeface="Times New Roman"/>
              </a:rPr>
              <a:t>(</a:t>
            </a:r>
            <a:r>
              <a:rPr lang="en-US" sz="2400" dirty="0">
                <a:latin typeface="Times New Roman"/>
                <a:ea typeface="Times New Roman"/>
                <a:cs typeface="Arial"/>
              </a:rPr>
              <a:t>0.05</a:t>
            </a:r>
            <a:r>
              <a:rPr lang="ar-IQ" sz="2400" dirty="0">
                <a:ea typeface="Times New Roman"/>
                <a:cs typeface="Times New Roman"/>
              </a:rPr>
              <a:t>)</a:t>
            </a:r>
            <a:r>
              <a:rPr lang="ar-IQ" sz="2400" dirty="0">
                <a:ea typeface="Times New Roman"/>
                <a:cs typeface="Simplified Arabic"/>
              </a:rPr>
              <a:t> للتعرف على درجة معنوية الفروقات بين معدلات </a:t>
            </a:r>
            <a:r>
              <a:rPr lang="ar-IQ" sz="2400" dirty="0" smtClean="0">
                <a:ea typeface="Times New Roman"/>
                <a:cs typeface="Simplified Arabic"/>
              </a:rPr>
              <a:t>المعاملات.</a:t>
            </a:r>
            <a:r>
              <a:rPr lang="ar-IQ" sz="2400" dirty="0">
                <a:ea typeface="Times New Roman"/>
                <a:cs typeface="Simplified Arabic"/>
              </a:rPr>
              <a:t>	</a:t>
            </a:r>
            <a:endParaRPr lang="en-US" sz="2400" dirty="0">
              <a:ea typeface="Times New Roman"/>
              <a:cs typeface="Arial"/>
            </a:endParaRPr>
          </a:p>
        </p:txBody>
      </p:sp>
    </p:spTree>
    <p:extLst>
      <p:ext uri="{BB962C8B-B14F-4D97-AF65-F5344CB8AC3E}">
        <p14:creationId xmlns:p14="http://schemas.microsoft.com/office/powerpoint/2010/main" val="9615876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40000"/>
            <a:lumOff val="6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53752"/>
            <a:ext cx="8229600" cy="1143000"/>
          </a:xfrm>
        </p:spPr>
        <p:txBody>
          <a:bodyPr>
            <a:noAutofit/>
          </a:bodyPr>
          <a:lstStyle/>
          <a:p>
            <a:r>
              <a:rPr lang="ar-IQ" sz="7200" b="1" dirty="0" smtClean="0">
                <a:solidFill>
                  <a:srgbClr val="FF0000"/>
                </a:solidFill>
                <a:effectLst>
                  <a:outerShdw blurRad="38100" dist="38100" dir="2700000" algn="tl">
                    <a:srgbClr val="000000">
                      <a:alpha val="43137"/>
                    </a:srgbClr>
                  </a:outerShdw>
                </a:effectLst>
              </a:rPr>
              <a:t>النتائج والمناقشة</a:t>
            </a:r>
            <a:endParaRPr lang="ar-IQ" sz="7200" b="1" dirty="0">
              <a:solidFill>
                <a:srgbClr val="FF0000"/>
              </a:solidFill>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a:xfrm>
            <a:off x="0" y="1484784"/>
            <a:ext cx="8229600" cy="4525963"/>
          </a:xfrm>
        </p:spPr>
        <p:txBody>
          <a:bodyPr/>
          <a:lstStyle/>
          <a:p>
            <a:pPr marL="0" indent="0">
              <a:buNone/>
            </a:pPr>
            <a:r>
              <a:rPr lang="ar-IQ" dirty="0" smtClean="0"/>
              <a:t>               </a:t>
            </a:r>
            <a:endParaRPr lang="ar-IQ" sz="4800" b="1" dirty="0">
              <a:solidFill>
                <a:srgbClr val="FF0000"/>
              </a:solidFill>
              <a:effectLst>
                <a:outerShdw blurRad="38100" dist="38100" dir="2700000" algn="tl">
                  <a:srgbClr val="000000">
                    <a:alpha val="43137"/>
                  </a:srgbClr>
                </a:outerShdw>
              </a:effectLst>
            </a:endParaRPr>
          </a:p>
        </p:txBody>
      </p:sp>
      <p:pic>
        <p:nvPicPr>
          <p:cNvPr id="2053" name="Picture 5" descr="C:\Users\Shaheen\Desktop\ك.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196752"/>
            <a:ext cx="9144000" cy="56612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759671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1517226614"/>
              </p:ext>
            </p:extLst>
          </p:nvPr>
        </p:nvGraphicFramePr>
        <p:xfrm>
          <a:off x="2051722" y="908720"/>
          <a:ext cx="5904655" cy="1224135"/>
        </p:xfrm>
        <a:graphic>
          <a:graphicData uri="http://schemas.openxmlformats.org/drawingml/2006/table">
            <a:tbl>
              <a:tblPr firstRow="1" firstCol="1" bandRow="1">
                <a:tableStyleId>{5C22544A-7EE6-4342-B048-85BDC9FD1C3A}</a:tableStyleId>
              </a:tblPr>
              <a:tblGrid>
                <a:gridCol w="1071273"/>
                <a:gridCol w="996890"/>
                <a:gridCol w="996890"/>
                <a:gridCol w="996890"/>
                <a:gridCol w="1842712"/>
              </a:tblGrid>
              <a:tr h="408045">
                <a:tc>
                  <a:txBody>
                    <a:bodyPr/>
                    <a:lstStyle/>
                    <a:p>
                      <a:pPr>
                        <a:lnSpc>
                          <a:spcPct val="115000"/>
                        </a:lnSpc>
                      </a:pPr>
                      <a:endParaRPr lang="en-US" sz="1600" dirty="0">
                        <a:effectLst/>
                        <a:latin typeface="Calibri"/>
                      </a:endParaRPr>
                    </a:p>
                  </a:txBody>
                  <a:tcPr marL="9525" marR="9525" marT="9525" marB="0" anchor="ctr"/>
                </a:tc>
                <a:tc>
                  <a:txBody>
                    <a:bodyPr/>
                    <a:lstStyle/>
                    <a:p>
                      <a:pPr>
                        <a:lnSpc>
                          <a:spcPct val="115000"/>
                        </a:lnSpc>
                      </a:pPr>
                      <a:endParaRPr lang="en-US" sz="1600">
                        <a:effectLst/>
                        <a:latin typeface="Calibri"/>
                      </a:endParaRPr>
                    </a:p>
                  </a:txBody>
                  <a:tcPr marL="9525" marR="9525" marT="9525" marB="0" anchor="ctr"/>
                </a:tc>
                <a:tc>
                  <a:txBody>
                    <a:bodyPr/>
                    <a:lstStyle/>
                    <a:p>
                      <a:pPr marL="144145" marR="71755" algn="ctr" rtl="0">
                        <a:lnSpc>
                          <a:spcPct val="115000"/>
                        </a:lnSpc>
                        <a:spcAft>
                          <a:spcPts val="0"/>
                        </a:spcAft>
                      </a:pPr>
                      <a:r>
                        <a:rPr lang="en-US" sz="1600">
                          <a:effectLst/>
                        </a:rPr>
                        <a:t>Mean</a:t>
                      </a:r>
                      <a:endParaRPr lang="en-US" sz="1600">
                        <a:effectLst/>
                        <a:latin typeface="Calibri"/>
                        <a:ea typeface="Calibri"/>
                        <a:cs typeface="Arial"/>
                      </a:endParaRPr>
                    </a:p>
                  </a:txBody>
                  <a:tcPr marL="9525" marR="9525" marT="9525" marB="0" anchor="ctr"/>
                </a:tc>
                <a:tc>
                  <a:txBody>
                    <a:bodyPr/>
                    <a:lstStyle/>
                    <a:p>
                      <a:pPr marL="144145" marR="71755" algn="ctr" rtl="0">
                        <a:lnSpc>
                          <a:spcPct val="115000"/>
                        </a:lnSpc>
                        <a:spcAft>
                          <a:spcPts val="0"/>
                        </a:spcAft>
                      </a:pPr>
                      <a:r>
                        <a:rPr lang="en-US" sz="1600">
                          <a:effectLst/>
                        </a:rPr>
                        <a:t>SD</a:t>
                      </a:r>
                      <a:endParaRPr lang="en-US" sz="1600">
                        <a:effectLst/>
                        <a:latin typeface="Calibri"/>
                        <a:ea typeface="Calibri"/>
                        <a:cs typeface="Arial"/>
                      </a:endParaRPr>
                    </a:p>
                  </a:txBody>
                  <a:tcPr marL="9525" marR="9525" marT="9525" marB="0" anchor="ctr"/>
                </a:tc>
                <a:tc>
                  <a:txBody>
                    <a:bodyPr/>
                    <a:lstStyle/>
                    <a:p>
                      <a:pPr marL="144145" marR="71755" algn="ctr" rtl="0">
                        <a:lnSpc>
                          <a:spcPct val="115000"/>
                        </a:lnSpc>
                        <a:spcAft>
                          <a:spcPts val="0"/>
                        </a:spcAft>
                      </a:pPr>
                      <a:r>
                        <a:rPr lang="en-US" sz="1600" dirty="0">
                          <a:effectLst/>
                        </a:rPr>
                        <a:t>p value</a:t>
                      </a:r>
                      <a:endParaRPr lang="en-US" sz="1600" dirty="0">
                        <a:effectLst/>
                        <a:latin typeface="Calibri"/>
                        <a:ea typeface="Calibri"/>
                        <a:cs typeface="Arial"/>
                      </a:endParaRPr>
                    </a:p>
                  </a:txBody>
                  <a:tcPr marL="9525" marR="9525" marT="9525" marB="0" anchor="ctr"/>
                </a:tc>
              </a:tr>
              <a:tr h="408045">
                <a:tc rowSpan="2">
                  <a:txBody>
                    <a:bodyPr/>
                    <a:lstStyle/>
                    <a:p>
                      <a:pPr marL="144145" marR="71755" algn="ctr" rtl="0">
                        <a:lnSpc>
                          <a:spcPct val="115000"/>
                        </a:lnSpc>
                        <a:spcAft>
                          <a:spcPts val="0"/>
                        </a:spcAft>
                      </a:pPr>
                      <a:r>
                        <a:rPr lang="en-US" sz="1600">
                          <a:effectLst/>
                        </a:rPr>
                        <a:t>Age</a:t>
                      </a:r>
                      <a:endParaRPr lang="en-US" sz="1600">
                        <a:effectLst/>
                        <a:latin typeface="Calibri"/>
                        <a:ea typeface="Calibri"/>
                        <a:cs typeface="Arial"/>
                      </a:endParaRPr>
                    </a:p>
                  </a:txBody>
                  <a:tcPr marL="9525" marR="9525" marT="9525" marB="0" anchor="ctr"/>
                </a:tc>
                <a:tc>
                  <a:txBody>
                    <a:bodyPr/>
                    <a:lstStyle/>
                    <a:p>
                      <a:pPr marL="144145" marR="71755" algn="ctr" rtl="0">
                        <a:lnSpc>
                          <a:spcPct val="115000"/>
                        </a:lnSpc>
                        <a:spcAft>
                          <a:spcPts val="0"/>
                        </a:spcAft>
                      </a:pPr>
                      <a:r>
                        <a:rPr lang="en-US" sz="1600">
                          <a:effectLst/>
                        </a:rPr>
                        <a:t>Control</a:t>
                      </a:r>
                      <a:endParaRPr lang="en-US" sz="1600">
                        <a:effectLst/>
                        <a:latin typeface="Calibri"/>
                        <a:ea typeface="Calibri"/>
                        <a:cs typeface="Arial"/>
                      </a:endParaRPr>
                    </a:p>
                  </a:txBody>
                  <a:tcPr marL="9525" marR="9525" marT="9525" marB="0" anchor="ctr"/>
                </a:tc>
                <a:tc>
                  <a:txBody>
                    <a:bodyPr/>
                    <a:lstStyle/>
                    <a:p>
                      <a:pPr marL="144145" marR="71755" algn="ctr" rtl="0">
                        <a:lnSpc>
                          <a:spcPct val="115000"/>
                        </a:lnSpc>
                        <a:spcAft>
                          <a:spcPts val="0"/>
                        </a:spcAft>
                      </a:pPr>
                      <a:r>
                        <a:rPr lang="en-US" sz="1600">
                          <a:effectLst/>
                        </a:rPr>
                        <a:t>27.03</a:t>
                      </a:r>
                      <a:endParaRPr lang="en-US" sz="1600">
                        <a:effectLst/>
                        <a:latin typeface="Calibri"/>
                        <a:ea typeface="Calibri"/>
                        <a:cs typeface="Arial"/>
                      </a:endParaRPr>
                    </a:p>
                  </a:txBody>
                  <a:tcPr marL="9525" marR="9525" marT="9525" marB="0" anchor="ctr"/>
                </a:tc>
                <a:tc>
                  <a:txBody>
                    <a:bodyPr/>
                    <a:lstStyle/>
                    <a:p>
                      <a:pPr marL="144145" marR="71755" algn="ctr" rtl="0">
                        <a:lnSpc>
                          <a:spcPct val="115000"/>
                        </a:lnSpc>
                        <a:spcAft>
                          <a:spcPts val="0"/>
                        </a:spcAft>
                      </a:pPr>
                      <a:r>
                        <a:rPr lang="en-US" sz="1600">
                          <a:effectLst/>
                        </a:rPr>
                        <a:t>6.34</a:t>
                      </a:r>
                      <a:endParaRPr lang="en-US" sz="1600">
                        <a:effectLst/>
                        <a:latin typeface="Calibri"/>
                        <a:ea typeface="Calibri"/>
                        <a:cs typeface="Arial"/>
                      </a:endParaRPr>
                    </a:p>
                  </a:txBody>
                  <a:tcPr marL="9525" marR="9525" marT="9525" marB="0" anchor="ctr"/>
                </a:tc>
                <a:tc rowSpan="2">
                  <a:txBody>
                    <a:bodyPr/>
                    <a:lstStyle/>
                    <a:p>
                      <a:pPr marL="144145" marR="71755" algn="ctr" rtl="0">
                        <a:lnSpc>
                          <a:spcPct val="115000"/>
                        </a:lnSpc>
                        <a:spcAft>
                          <a:spcPts val="0"/>
                        </a:spcAft>
                      </a:pPr>
                      <a:r>
                        <a:rPr lang="en-US" sz="1600" dirty="0">
                          <a:effectLst/>
                        </a:rPr>
                        <a:t>0.405</a:t>
                      </a:r>
                      <a:r>
                        <a:rPr lang="en-US" sz="1600" baseline="30000" dirty="0">
                          <a:effectLst/>
                        </a:rPr>
                        <a:t>NS</a:t>
                      </a:r>
                      <a:endParaRPr lang="en-US" sz="1600" dirty="0">
                        <a:effectLst/>
                        <a:latin typeface="Calibri"/>
                        <a:ea typeface="Calibri"/>
                        <a:cs typeface="Arial"/>
                      </a:endParaRPr>
                    </a:p>
                  </a:txBody>
                  <a:tcPr marL="9525" marR="9525" marT="9525" marB="0" anchor="ctr"/>
                </a:tc>
              </a:tr>
              <a:tr h="408045">
                <a:tc vMerge="1">
                  <a:txBody>
                    <a:bodyPr/>
                    <a:lstStyle/>
                    <a:p>
                      <a:pPr rtl="1"/>
                      <a:endParaRPr lang="ar-IQ"/>
                    </a:p>
                  </a:txBody>
                  <a:tcPr/>
                </a:tc>
                <a:tc>
                  <a:txBody>
                    <a:bodyPr/>
                    <a:lstStyle/>
                    <a:p>
                      <a:pPr marL="144145" marR="71755" algn="ctr" rtl="0">
                        <a:lnSpc>
                          <a:spcPct val="115000"/>
                        </a:lnSpc>
                        <a:spcAft>
                          <a:spcPts val="0"/>
                        </a:spcAft>
                      </a:pPr>
                      <a:r>
                        <a:rPr lang="en-US" sz="1600">
                          <a:effectLst/>
                        </a:rPr>
                        <a:t>Pregnant</a:t>
                      </a:r>
                      <a:endParaRPr lang="en-US" sz="1600">
                        <a:effectLst/>
                        <a:latin typeface="Calibri"/>
                        <a:ea typeface="Calibri"/>
                        <a:cs typeface="Arial"/>
                      </a:endParaRPr>
                    </a:p>
                  </a:txBody>
                  <a:tcPr marL="9525" marR="9525" marT="9525" marB="0" anchor="ctr"/>
                </a:tc>
                <a:tc>
                  <a:txBody>
                    <a:bodyPr/>
                    <a:lstStyle/>
                    <a:p>
                      <a:pPr marL="144145" marR="71755" algn="ctr" rtl="0">
                        <a:lnSpc>
                          <a:spcPct val="115000"/>
                        </a:lnSpc>
                        <a:spcAft>
                          <a:spcPts val="0"/>
                        </a:spcAft>
                      </a:pPr>
                      <a:r>
                        <a:rPr lang="en-US" sz="1600">
                          <a:effectLst/>
                        </a:rPr>
                        <a:t>25.94</a:t>
                      </a:r>
                      <a:endParaRPr lang="en-US" sz="1600">
                        <a:effectLst/>
                        <a:latin typeface="Calibri"/>
                        <a:ea typeface="Calibri"/>
                        <a:cs typeface="Arial"/>
                      </a:endParaRPr>
                    </a:p>
                  </a:txBody>
                  <a:tcPr marL="9525" marR="9525" marT="9525" marB="0" anchor="ctr"/>
                </a:tc>
                <a:tc>
                  <a:txBody>
                    <a:bodyPr/>
                    <a:lstStyle/>
                    <a:p>
                      <a:pPr marL="144145" marR="71755" algn="ctr" rtl="0">
                        <a:lnSpc>
                          <a:spcPct val="115000"/>
                        </a:lnSpc>
                        <a:spcAft>
                          <a:spcPts val="0"/>
                        </a:spcAft>
                      </a:pPr>
                      <a:r>
                        <a:rPr lang="en-US" sz="1600" dirty="0">
                          <a:effectLst/>
                        </a:rPr>
                        <a:t>6.12</a:t>
                      </a:r>
                      <a:endParaRPr lang="en-US" sz="1600" dirty="0">
                        <a:effectLst/>
                        <a:latin typeface="Calibri"/>
                        <a:ea typeface="Calibri"/>
                        <a:cs typeface="Arial"/>
                      </a:endParaRPr>
                    </a:p>
                  </a:txBody>
                  <a:tcPr marL="9525" marR="9525" marT="9525" marB="0" anchor="ctr"/>
                </a:tc>
                <a:tc vMerge="1">
                  <a:txBody>
                    <a:bodyPr/>
                    <a:lstStyle/>
                    <a:p>
                      <a:pPr rtl="1"/>
                      <a:endParaRPr lang="ar-IQ"/>
                    </a:p>
                  </a:txBody>
                  <a:tcPr/>
                </a:tc>
              </a:tr>
            </a:tbl>
          </a:graphicData>
        </a:graphic>
      </p:graphicFrame>
      <p:sp>
        <p:nvSpPr>
          <p:cNvPr id="3" name="Rectangle 1"/>
          <p:cNvSpPr>
            <a:spLocks noChangeArrowheads="1"/>
          </p:cNvSpPr>
          <p:nvPr/>
        </p:nvSpPr>
        <p:spPr bwMode="auto">
          <a:xfrm>
            <a:off x="179512" y="277695"/>
            <a:ext cx="799288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جدول </a:t>
            </a:r>
            <a:r>
              <a:rPr kumimoji="0" lang="ar-IQ"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a:t>
            </a:r>
            <a:r>
              <a:rPr kumimoji="0" lang="ar-IQ"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ar-IQ"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يوضح متوسط الأعمار في مجموعة الحوامل والسيطرة</a:t>
            </a:r>
            <a:endParaRPr kumimoji="0" lang="ar-IQ" sz="20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جدول 3"/>
          <p:cNvGraphicFramePr>
            <a:graphicFrameLocks noGrp="1"/>
          </p:cNvGraphicFramePr>
          <p:nvPr>
            <p:extLst>
              <p:ext uri="{D42A27DB-BD31-4B8C-83A1-F6EECF244321}">
                <p14:modId xmlns:p14="http://schemas.microsoft.com/office/powerpoint/2010/main" val="4121516268"/>
              </p:ext>
            </p:extLst>
          </p:nvPr>
        </p:nvGraphicFramePr>
        <p:xfrm>
          <a:off x="2024062" y="2924943"/>
          <a:ext cx="5572273" cy="1869988"/>
        </p:xfrm>
        <a:graphic>
          <a:graphicData uri="http://schemas.openxmlformats.org/drawingml/2006/table">
            <a:tbl>
              <a:tblPr firstRow="1" firstCol="1" bandRow="1">
                <a:tableStyleId>{5C22544A-7EE6-4342-B048-85BDC9FD1C3A}</a:tableStyleId>
              </a:tblPr>
              <a:tblGrid>
                <a:gridCol w="1242023"/>
                <a:gridCol w="1557103"/>
                <a:gridCol w="972948"/>
                <a:gridCol w="785633"/>
                <a:gridCol w="1014566"/>
              </a:tblGrid>
              <a:tr h="258655">
                <a:tc>
                  <a:txBody>
                    <a:bodyPr/>
                    <a:lstStyle/>
                    <a:p>
                      <a:pPr>
                        <a:lnSpc>
                          <a:spcPct val="115000"/>
                        </a:lnSpc>
                      </a:pPr>
                      <a:endParaRPr lang="en-US" sz="1600" dirty="0">
                        <a:effectLst/>
                        <a:latin typeface="Calibri"/>
                      </a:endParaRPr>
                    </a:p>
                  </a:txBody>
                  <a:tcPr marL="68580" marR="68580" marT="0" marB="0" anchor="ctr"/>
                </a:tc>
                <a:tc>
                  <a:txBody>
                    <a:bodyPr/>
                    <a:lstStyle/>
                    <a:p>
                      <a:pPr>
                        <a:lnSpc>
                          <a:spcPct val="115000"/>
                        </a:lnSpc>
                      </a:pPr>
                      <a:endParaRPr lang="en-US" sz="1600">
                        <a:effectLst/>
                        <a:latin typeface="Calibri"/>
                      </a:endParaRPr>
                    </a:p>
                  </a:txBody>
                  <a:tcPr marL="68580" marR="68580" marT="0" marB="0" anchor="ctr"/>
                </a:tc>
                <a:tc>
                  <a:txBody>
                    <a:bodyPr/>
                    <a:lstStyle/>
                    <a:p>
                      <a:pPr marL="144145" marR="71755" algn="ctr" rtl="0">
                        <a:lnSpc>
                          <a:spcPct val="115000"/>
                        </a:lnSpc>
                        <a:spcAft>
                          <a:spcPts val="0"/>
                        </a:spcAft>
                      </a:pPr>
                      <a:r>
                        <a:rPr lang="en-US" sz="1600">
                          <a:effectLst/>
                        </a:rPr>
                        <a:t>Mean</a:t>
                      </a:r>
                      <a:endParaRPr lang="en-US" sz="1600">
                        <a:effectLst/>
                        <a:latin typeface="Calibri"/>
                        <a:ea typeface="Calibri"/>
                        <a:cs typeface="Arial"/>
                      </a:endParaRPr>
                    </a:p>
                  </a:txBody>
                  <a:tcPr marL="68580" marR="68580" marT="0" marB="0" anchor="ctr"/>
                </a:tc>
                <a:tc>
                  <a:txBody>
                    <a:bodyPr/>
                    <a:lstStyle/>
                    <a:p>
                      <a:pPr marL="144145" marR="71755" algn="ctr" rtl="0">
                        <a:lnSpc>
                          <a:spcPct val="115000"/>
                        </a:lnSpc>
                        <a:spcAft>
                          <a:spcPts val="0"/>
                        </a:spcAft>
                      </a:pPr>
                      <a:r>
                        <a:rPr lang="en-US" sz="1600">
                          <a:effectLst/>
                        </a:rPr>
                        <a:t>SD</a:t>
                      </a:r>
                      <a:endParaRPr lang="en-US" sz="1600">
                        <a:effectLst/>
                        <a:latin typeface="Calibri"/>
                        <a:ea typeface="Calibri"/>
                        <a:cs typeface="Arial"/>
                      </a:endParaRPr>
                    </a:p>
                  </a:txBody>
                  <a:tcPr marL="68580" marR="68580" marT="0" marB="0" anchor="ctr"/>
                </a:tc>
                <a:tc>
                  <a:txBody>
                    <a:bodyPr/>
                    <a:lstStyle/>
                    <a:p>
                      <a:pPr marL="144145" marR="71755" algn="ctr" rtl="0">
                        <a:lnSpc>
                          <a:spcPct val="115000"/>
                        </a:lnSpc>
                        <a:spcAft>
                          <a:spcPts val="0"/>
                        </a:spcAft>
                      </a:pPr>
                      <a:r>
                        <a:rPr lang="en-US" sz="1600" dirty="0">
                          <a:effectLst/>
                        </a:rPr>
                        <a:t>p value</a:t>
                      </a:r>
                      <a:endParaRPr lang="en-US" sz="1600" dirty="0">
                        <a:effectLst/>
                        <a:latin typeface="Calibri"/>
                        <a:ea typeface="Calibri"/>
                        <a:cs typeface="Arial"/>
                      </a:endParaRPr>
                    </a:p>
                  </a:txBody>
                  <a:tcPr marL="68580" marR="68580" marT="0" marB="0" anchor="ctr"/>
                </a:tc>
              </a:tr>
              <a:tr h="467908">
                <a:tc rowSpan="3">
                  <a:txBody>
                    <a:bodyPr/>
                    <a:lstStyle/>
                    <a:p>
                      <a:pPr marL="144145" marR="71755" algn="ctr" rtl="0">
                        <a:lnSpc>
                          <a:spcPct val="115000"/>
                        </a:lnSpc>
                        <a:spcAft>
                          <a:spcPts val="0"/>
                        </a:spcAft>
                      </a:pPr>
                      <a:r>
                        <a:rPr lang="en-US" sz="1600">
                          <a:effectLst/>
                        </a:rPr>
                        <a:t>Age</a:t>
                      </a:r>
                      <a:endParaRPr lang="en-US" sz="1600">
                        <a:effectLst/>
                        <a:latin typeface="Calibri"/>
                        <a:ea typeface="Calibri"/>
                        <a:cs typeface="Arial"/>
                      </a:endParaRPr>
                    </a:p>
                  </a:txBody>
                  <a:tcPr marL="68580" marR="68580" marT="0" marB="0" anchor="ctr"/>
                </a:tc>
                <a:tc>
                  <a:txBody>
                    <a:bodyPr/>
                    <a:lstStyle/>
                    <a:p>
                      <a:pPr marL="144145" marR="71755" algn="ctr" rtl="0">
                        <a:lnSpc>
                          <a:spcPct val="115000"/>
                        </a:lnSpc>
                        <a:spcAft>
                          <a:spcPts val="0"/>
                        </a:spcAft>
                      </a:pPr>
                      <a:r>
                        <a:rPr lang="en-US" sz="1600">
                          <a:effectLst/>
                        </a:rPr>
                        <a:t>First trimester</a:t>
                      </a:r>
                      <a:endParaRPr lang="en-US" sz="1600">
                        <a:effectLst/>
                        <a:latin typeface="Calibri"/>
                        <a:ea typeface="Calibri"/>
                        <a:cs typeface="Arial"/>
                      </a:endParaRPr>
                    </a:p>
                  </a:txBody>
                  <a:tcPr marL="68580" marR="68580" marT="0" marB="0" anchor="ctr"/>
                </a:tc>
                <a:tc>
                  <a:txBody>
                    <a:bodyPr/>
                    <a:lstStyle/>
                    <a:p>
                      <a:pPr marL="144145" marR="71755" algn="ctr" rtl="0">
                        <a:lnSpc>
                          <a:spcPct val="115000"/>
                        </a:lnSpc>
                        <a:spcAft>
                          <a:spcPts val="0"/>
                        </a:spcAft>
                      </a:pPr>
                      <a:r>
                        <a:rPr lang="en-US" sz="1600">
                          <a:effectLst/>
                        </a:rPr>
                        <a:t>26.23</a:t>
                      </a:r>
                      <a:endParaRPr lang="en-US" sz="1600">
                        <a:effectLst/>
                        <a:latin typeface="Calibri"/>
                        <a:ea typeface="Calibri"/>
                        <a:cs typeface="Arial"/>
                      </a:endParaRPr>
                    </a:p>
                  </a:txBody>
                  <a:tcPr marL="68580" marR="68580" marT="0" marB="0" anchor="ctr"/>
                </a:tc>
                <a:tc>
                  <a:txBody>
                    <a:bodyPr/>
                    <a:lstStyle/>
                    <a:p>
                      <a:pPr marL="144145" marR="71755" algn="ctr" rtl="0">
                        <a:lnSpc>
                          <a:spcPct val="115000"/>
                        </a:lnSpc>
                        <a:spcAft>
                          <a:spcPts val="0"/>
                        </a:spcAft>
                      </a:pPr>
                      <a:r>
                        <a:rPr lang="en-US" sz="1600">
                          <a:effectLst/>
                        </a:rPr>
                        <a:t>6.62</a:t>
                      </a:r>
                      <a:endParaRPr lang="en-US" sz="1600">
                        <a:effectLst/>
                        <a:latin typeface="Calibri"/>
                        <a:ea typeface="Calibri"/>
                        <a:cs typeface="Arial"/>
                      </a:endParaRPr>
                    </a:p>
                  </a:txBody>
                  <a:tcPr marL="68580" marR="68580" marT="0" marB="0" anchor="ctr"/>
                </a:tc>
                <a:tc rowSpan="3">
                  <a:txBody>
                    <a:bodyPr/>
                    <a:lstStyle/>
                    <a:p>
                      <a:pPr marL="144145" marR="71755" algn="ctr" rtl="0">
                        <a:lnSpc>
                          <a:spcPct val="115000"/>
                        </a:lnSpc>
                        <a:spcAft>
                          <a:spcPts val="0"/>
                        </a:spcAft>
                      </a:pPr>
                      <a:r>
                        <a:rPr lang="en-US" sz="1600" dirty="0">
                          <a:effectLst/>
                        </a:rPr>
                        <a:t>0.803</a:t>
                      </a:r>
                      <a:r>
                        <a:rPr lang="en-US" sz="1600" baseline="30000" dirty="0">
                          <a:effectLst/>
                        </a:rPr>
                        <a:t>NS</a:t>
                      </a:r>
                      <a:endParaRPr lang="en-US" sz="1600" dirty="0">
                        <a:effectLst/>
                        <a:latin typeface="Calibri"/>
                        <a:ea typeface="Calibri"/>
                        <a:cs typeface="Arial"/>
                      </a:endParaRPr>
                    </a:p>
                  </a:txBody>
                  <a:tcPr marL="68580" marR="68580" marT="0" marB="0" anchor="ctr"/>
                </a:tc>
              </a:tr>
              <a:tr h="517310">
                <a:tc vMerge="1">
                  <a:txBody>
                    <a:bodyPr/>
                    <a:lstStyle/>
                    <a:p>
                      <a:pPr rtl="1"/>
                      <a:endParaRPr lang="ar-IQ"/>
                    </a:p>
                  </a:txBody>
                  <a:tcPr/>
                </a:tc>
                <a:tc>
                  <a:txBody>
                    <a:bodyPr/>
                    <a:lstStyle/>
                    <a:p>
                      <a:pPr marL="144145" marR="71755" algn="ctr" rtl="0">
                        <a:lnSpc>
                          <a:spcPct val="115000"/>
                        </a:lnSpc>
                        <a:spcAft>
                          <a:spcPts val="0"/>
                        </a:spcAft>
                      </a:pPr>
                      <a:r>
                        <a:rPr lang="en-US" sz="1600">
                          <a:effectLst/>
                        </a:rPr>
                        <a:t>Second trimester</a:t>
                      </a:r>
                      <a:endParaRPr lang="en-US" sz="1600">
                        <a:effectLst/>
                        <a:latin typeface="Calibri"/>
                        <a:ea typeface="Calibri"/>
                        <a:cs typeface="Arial"/>
                      </a:endParaRPr>
                    </a:p>
                  </a:txBody>
                  <a:tcPr marL="68580" marR="68580" marT="0" marB="0" anchor="ctr"/>
                </a:tc>
                <a:tc>
                  <a:txBody>
                    <a:bodyPr/>
                    <a:lstStyle/>
                    <a:p>
                      <a:pPr marL="144145" marR="71755" algn="ctr" rtl="0">
                        <a:lnSpc>
                          <a:spcPct val="115000"/>
                        </a:lnSpc>
                        <a:spcAft>
                          <a:spcPts val="0"/>
                        </a:spcAft>
                      </a:pPr>
                      <a:r>
                        <a:rPr lang="en-US" sz="1600">
                          <a:effectLst/>
                        </a:rPr>
                        <a:t>25.33</a:t>
                      </a:r>
                      <a:endParaRPr lang="en-US" sz="1600">
                        <a:effectLst/>
                        <a:latin typeface="Calibri"/>
                        <a:ea typeface="Calibri"/>
                        <a:cs typeface="Arial"/>
                      </a:endParaRPr>
                    </a:p>
                  </a:txBody>
                  <a:tcPr marL="68580" marR="68580" marT="0" marB="0" anchor="ctr"/>
                </a:tc>
                <a:tc>
                  <a:txBody>
                    <a:bodyPr/>
                    <a:lstStyle/>
                    <a:p>
                      <a:pPr marL="144145" marR="71755" algn="ctr" rtl="0">
                        <a:lnSpc>
                          <a:spcPct val="115000"/>
                        </a:lnSpc>
                        <a:spcAft>
                          <a:spcPts val="0"/>
                        </a:spcAft>
                      </a:pPr>
                      <a:r>
                        <a:rPr lang="en-US" sz="1600" dirty="0">
                          <a:effectLst/>
                        </a:rPr>
                        <a:t>5.76</a:t>
                      </a:r>
                      <a:endParaRPr lang="en-US" sz="1600" dirty="0">
                        <a:effectLst/>
                        <a:latin typeface="Calibri"/>
                        <a:ea typeface="Calibri"/>
                        <a:cs typeface="Arial"/>
                      </a:endParaRPr>
                    </a:p>
                  </a:txBody>
                  <a:tcPr marL="68580" marR="68580" marT="0" marB="0" anchor="ctr"/>
                </a:tc>
                <a:tc vMerge="1">
                  <a:txBody>
                    <a:bodyPr/>
                    <a:lstStyle/>
                    <a:p>
                      <a:pPr rtl="1"/>
                      <a:endParaRPr lang="ar-IQ"/>
                    </a:p>
                  </a:txBody>
                  <a:tcPr/>
                </a:tc>
              </a:tr>
              <a:tr h="467908">
                <a:tc vMerge="1">
                  <a:txBody>
                    <a:bodyPr/>
                    <a:lstStyle/>
                    <a:p>
                      <a:pPr rtl="1"/>
                      <a:endParaRPr lang="ar-IQ"/>
                    </a:p>
                  </a:txBody>
                  <a:tcPr/>
                </a:tc>
                <a:tc>
                  <a:txBody>
                    <a:bodyPr/>
                    <a:lstStyle/>
                    <a:p>
                      <a:pPr marL="144145" marR="71755" algn="ctr" rtl="0">
                        <a:lnSpc>
                          <a:spcPct val="115000"/>
                        </a:lnSpc>
                        <a:spcAft>
                          <a:spcPts val="0"/>
                        </a:spcAft>
                      </a:pPr>
                      <a:r>
                        <a:rPr lang="en-US" sz="1600">
                          <a:effectLst/>
                        </a:rPr>
                        <a:t>Third trimester</a:t>
                      </a:r>
                      <a:endParaRPr lang="en-US" sz="1600">
                        <a:effectLst/>
                        <a:latin typeface="Calibri"/>
                        <a:ea typeface="Calibri"/>
                        <a:cs typeface="Arial"/>
                      </a:endParaRPr>
                    </a:p>
                  </a:txBody>
                  <a:tcPr marL="68580" marR="68580" marT="0" marB="0" anchor="ctr"/>
                </a:tc>
                <a:tc>
                  <a:txBody>
                    <a:bodyPr/>
                    <a:lstStyle/>
                    <a:p>
                      <a:pPr marL="144145" marR="71755" algn="ctr" rtl="0">
                        <a:lnSpc>
                          <a:spcPct val="115000"/>
                        </a:lnSpc>
                        <a:spcAft>
                          <a:spcPts val="0"/>
                        </a:spcAft>
                      </a:pPr>
                      <a:r>
                        <a:rPr lang="en-US" sz="1600">
                          <a:effectLst/>
                        </a:rPr>
                        <a:t>26.27</a:t>
                      </a:r>
                      <a:endParaRPr lang="en-US" sz="1600">
                        <a:effectLst/>
                        <a:latin typeface="Calibri"/>
                        <a:ea typeface="Calibri"/>
                        <a:cs typeface="Arial"/>
                      </a:endParaRPr>
                    </a:p>
                  </a:txBody>
                  <a:tcPr marL="68580" marR="68580" marT="0" marB="0" anchor="ctr"/>
                </a:tc>
                <a:tc>
                  <a:txBody>
                    <a:bodyPr/>
                    <a:lstStyle/>
                    <a:p>
                      <a:pPr marL="144145" marR="71755" algn="ctr" rtl="0">
                        <a:lnSpc>
                          <a:spcPct val="115000"/>
                        </a:lnSpc>
                        <a:spcAft>
                          <a:spcPts val="0"/>
                        </a:spcAft>
                      </a:pPr>
                      <a:r>
                        <a:rPr lang="en-US" sz="1600" dirty="0">
                          <a:effectLst/>
                        </a:rPr>
                        <a:t>6.14</a:t>
                      </a:r>
                      <a:endParaRPr lang="en-US" sz="1600" dirty="0">
                        <a:effectLst/>
                        <a:latin typeface="Calibri"/>
                        <a:ea typeface="Calibri"/>
                        <a:cs typeface="Arial"/>
                      </a:endParaRPr>
                    </a:p>
                  </a:txBody>
                  <a:tcPr marL="68580" marR="68580" marT="0" marB="0" anchor="ctr"/>
                </a:tc>
                <a:tc vMerge="1">
                  <a:txBody>
                    <a:bodyPr/>
                    <a:lstStyle/>
                    <a:p>
                      <a:pPr rtl="1"/>
                      <a:endParaRPr lang="ar-IQ"/>
                    </a:p>
                  </a:txBody>
                  <a:tcPr/>
                </a:tc>
              </a:tr>
            </a:tbl>
          </a:graphicData>
        </a:graphic>
      </p:graphicFrame>
      <p:sp>
        <p:nvSpPr>
          <p:cNvPr id="5" name="Rectangle 2"/>
          <p:cNvSpPr>
            <a:spLocks noChangeArrowheads="1"/>
          </p:cNvSpPr>
          <p:nvPr/>
        </p:nvSpPr>
        <p:spPr bwMode="auto">
          <a:xfrm>
            <a:off x="1475656" y="2318404"/>
            <a:ext cx="669674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ar-IQ"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يوضح متوسط الأعمار بالنساء الحوامل خلال فترات الحمل الثلاثة</a:t>
            </a:r>
            <a:r>
              <a:rPr kumimoji="0" lang="en-US"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a:t>
            </a:r>
            <a:r>
              <a:rPr kumimoji="0" lang="en-US"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ar-IQ"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جدول</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6647415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4226402445"/>
              </p:ext>
            </p:extLst>
          </p:nvPr>
        </p:nvGraphicFramePr>
        <p:xfrm>
          <a:off x="1691680" y="908720"/>
          <a:ext cx="6264695" cy="2134743"/>
        </p:xfrm>
        <a:graphic>
          <a:graphicData uri="http://schemas.openxmlformats.org/drawingml/2006/table">
            <a:tbl>
              <a:tblPr firstRow="1" firstCol="1" bandRow="1">
                <a:tableStyleId>{5C22544A-7EE6-4342-B048-85BDC9FD1C3A}</a:tableStyleId>
              </a:tblPr>
              <a:tblGrid>
                <a:gridCol w="1343505"/>
                <a:gridCol w="1452890"/>
                <a:gridCol w="1452890"/>
                <a:gridCol w="1073219"/>
                <a:gridCol w="942191"/>
              </a:tblGrid>
              <a:tr h="254349">
                <a:tc gridSpan="2">
                  <a:txBody>
                    <a:bodyPr/>
                    <a:lstStyle/>
                    <a:p>
                      <a:pPr>
                        <a:lnSpc>
                          <a:spcPct val="115000"/>
                        </a:lnSpc>
                      </a:pPr>
                      <a:endParaRPr lang="en-US" sz="1600" dirty="0">
                        <a:effectLst/>
                        <a:latin typeface="Calibri"/>
                      </a:endParaRPr>
                    </a:p>
                  </a:txBody>
                  <a:tcPr marL="9525" marR="9525" marT="9525" marB="0" anchor="ctr"/>
                </a:tc>
                <a:tc hMerge="1">
                  <a:txBody>
                    <a:bodyPr/>
                    <a:lstStyle/>
                    <a:p>
                      <a:pPr rtl="1"/>
                      <a:endParaRPr lang="ar-IQ"/>
                    </a:p>
                  </a:txBody>
                  <a:tcPr/>
                </a:tc>
                <a:tc>
                  <a:txBody>
                    <a:bodyPr/>
                    <a:lstStyle/>
                    <a:p>
                      <a:pPr marL="144145" marR="71755" algn="ctr" rtl="0">
                        <a:lnSpc>
                          <a:spcPct val="115000"/>
                        </a:lnSpc>
                        <a:spcAft>
                          <a:spcPts val="0"/>
                        </a:spcAft>
                      </a:pPr>
                      <a:r>
                        <a:rPr lang="en-US" sz="1600" dirty="0">
                          <a:effectLst/>
                        </a:rPr>
                        <a:t>Mean</a:t>
                      </a:r>
                      <a:endParaRPr lang="en-US" sz="1600" dirty="0">
                        <a:effectLst/>
                        <a:latin typeface="Calibri"/>
                        <a:ea typeface="Calibri"/>
                        <a:cs typeface="Arial"/>
                      </a:endParaRPr>
                    </a:p>
                  </a:txBody>
                  <a:tcPr marL="9525" marR="9525" marT="9525" marB="0" anchor="ctr"/>
                </a:tc>
                <a:tc>
                  <a:txBody>
                    <a:bodyPr/>
                    <a:lstStyle/>
                    <a:p>
                      <a:pPr marL="144145" marR="71755" algn="ctr" rtl="0">
                        <a:lnSpc>
                          <a:spcPct val="115000"/>
                        </a:lnSpc>
                        <a:spcAft>
                          <a:spcPts val="0"/>
                        </a:spcAft>
                      </a:pPr>
                      <a:r>
                        <a:rPr lang="en-US" sz="1600">
                          <a:effectLst/>
                        </a:rPr>
                        <a:t>SD</a:t>
                      </a:r>
                      <a:endParaRPr lang="en-US" sz="1600">
                        <a:effectLst/>
                        <a:latin typeface="Calibri"/>
                        <a:ea typeface="Calibri"/>
                        <a:cs typeface="Arial"/>
                      </a:endParaRPr>
                    </a:p>
                  </a:txBody>
                  <a:tcPr marL="9525" marR="9525" marT="9525" marB="0" anchor="ctr"/>
                </a:tc>
                <a:tc>
                  <a:txBody>
                    <a:bodyPr/>
                    <a:lstStyle/>
                    <a:p>
                      <a:pPr marL="144145" marR="71755" algn="ctr" rtl="0">
                        <a:lnSpc>
                          <a:spcPct val="115000"/>
                        </a:lnSpc>
                        <a:spcAft>
                          <a:spcPts val="0"/>
                        </a:spcAft>
                      </a:pPr>
                      <a:r>
                        <a:rPr lang="en-US" sz="1600" dirty="0">
                          <a:effectLst/>
                        </a:rPr>
                        <a:t>p value</a:t>
                      </a:r>
                      <a:endParaRPr lang="en-US" sz="1600" dirty="0">
                        <a:effectLst/>
                        <a:latin typeface="Calibri"/>
                        <a:ea typeface="Calibri"/>
                        <a:cs typeface="Arial"/>
                      </a:endParaRPr>
                    </a:p>
                  </a:txBody>
                  <a:tcPr marL="9525" marR="9525" marT="9525" marB="0" anchor="ctr"/>
                </a:tc>
              </a:tr>
              <a:tr h="213875">
                <a:tc rowSpan="2">
                  <a:txBody>
                    <a:bodyPr/>
                    <a:lstStyle/>
                    <a:p>
                      <a:pPr marL="144145" marR="71755" algn="ctr" rtl="0">
                        <a:lnSpc>
                          <a:spcPct val="115000"/>
                        </a:lnSpc>
                        <a:spcAft>
                          <a:spcPts val="0"/>
                        </a:spcAft>
                      </a:pPr>
                      <a:r>
                        <a:rPr lang="en-US" sz="1600">
                          <a:effectLst/>
                        </a:rPr>
                        <a:t>Prolactin</a:t>
                      </a:r>
                      <a:endParaRPr lang="en-US" sz="1600">
                        <a:effectLst/>
                        <a:latin typeface="Calibri"/>
                        <a:ea typeface="Calibri"/>
                        <a:cs typeface="Arial"/>
                      </a:endParaRPr>
                    </a:p>
                  </a:txBody>
                  <a:tcPr marL="9525" marR="9525" marT="9525" marB="0" anchor="ctr"/>
                </a:tc>
                <a:tc>
                  <a:txBody>
                    <a:bodyPr/>
                    <a:lstStyle/>
                    <a:p>
                      <a:pPr marL="144145" marR="71755" algn="ctr" rtl="0">
                        <a:lnSpc>
                          <a:spcPct val="115000"/>
                        </a:lnSpc>
                        <a:spcAft>
                          <a:spcPts val="0"/>
                        </a:spcAft>
                      </a:pPr>
                      <a:r>
                        <a:rPr lang="en-US" sz="1600">
                          <a:effectLst/>
                        </a:rPr>
                        <a:t>Control</a:t>
                      </a:r>
                      <a:endParaRPr lang="en-US" sz="1600">
                        <a:effectLst/>
                        <a:latin typeface="Calibri"/>
                        <a:ea typeface="Calibri"/>
                        <a:cs typeface="Arial"/>
                      </a:endParaRPr>
                    </a:p>
                  </a:txBody>
                  <a:tcPr marL="9525" marR="9525" marT="9525" marB="0" anchor="ctr"/>
                </a:tc>
                <a:tc>
                  <a:txBody>
                    <a:bodyPr/>
                    <a:lstStyle/>
                    <a:p>
                      <a:pPr marL="144145" marR="71755" algn="ctr" rtl="0">
                        <a:lnSpc>
                          <a:spcPct val="115000"/>
                        </a:lnSpc>
                        <a:spcAft>
                          <a:spcPts val="0"/>
                        </a:spcAft>
                      </a:pPr>
                      <a:r>
                        <a:rPr lang="en-US" sz="1600">
                          <a:effectLst/>
                        </a:rPr>
                        <a:t>10.87</a:t>
                      </a:r>
                      <a:endParaRPr lang="en-US" sz="1600">
                        <a:effectLst/>
                        <a:latin typeface="Calibri"/>
                        <a:ea typeface="Calibri"/>
                        <a:cs typeface="Arial"/>
                      </a:endParaRPr>
                    </a:p>
                  </a:txBody>
                  <a:tcPr marL="9525" marR="9525" marT="9525" marB="0" anchor="ctr"/>
                </a:tc>
                <a:tc>
                  <a:txBody>
                    <a:bodyPr/>
                    <a:lstStyle/>
                    <a:p>
                      <a:pPr marL="144145" marR="71755" algn="ctr" rtl="0">
                        <a:lnSpc>
                          <a:spcPct val="115000"/>
                        </a:lnSpc>
                        <a:spcAft>
                          <a:spcPts val="0"/>
                        </a:spcAft>
                      </a:pPr>
                      <a:r>
                        <a:rPr lang="en-US" sz="1600">
                          <a:effectLst/>
                        </a:rPr>
                        <a:t>5.25</a:t>
                      </a:r>
                      <a:endParaRPr lang="en-US" sz="1600">
                        <a:effectLst/>
                        <a:latin typeface="Calibri"/>
                        <a:ea typeface="Calibri"/>
                        <a:cs typeface="Arial"/>
                      </a:endParaRPr>
                    </a:p>
                  </a:txBody>
                  <a:tcPr marL="9525" marR="9525" marT="9525" marB="0" anchor="ctr"/>
                </a:tc>
                <a:tc rowSpan="2">
                  <a:txBody>
                    <a:bodyPr/>
                    <a:lstStyle/>
                    <a:p>
                      <a:pPr marL="144145" marR="71755" algn="ctr" rtl="0">
                        <a:lnSpc>
                          <a:spcPct val="115000"/>
                        </a:lnSpc>
                        <a:spcAft>
                          <a:spcPts val="0"/>
                        </a:spcAft>
                      </a:pPr>
                      <a:r>
                        <a:rPr lang="en-US" sz="1600" dirty="0">
                          <a:solidFill>
                            <a:srgbClr val="FF0000"/>
                          </a:solidFill>
                          <a:effectLst/>
                        </a:rPr>
                        <a:t>&lt;0.001**</a:t>
                      </a:r>
                      <a:endParaRPr lang="en-US" sz="1600" dirty="0">
                        <a:solidFill>
                          <a:srgbClr val="FF0000"/>
                        </a:solidFill>
                        <a:effectLst/>
                        <a:latin typeface="Calibri"/>
                        <a:ea typeface="Calibri"/>
                        <a:cs typeface="Arial"/>
                      </a:endParaRPr>
                    </a:p>
                  </a:txBody>
                  <a:tcPr marL="9525" marR="9525" marT="9525" marB="0" anchor="ctr"/>
                </a:tc>
              </a:tr>
              <a:tr h="239703">
                <a:tc vMerge="1">
                  <a:txBody>
                    <a:bodyPr/>
                    <a:lstStyle/>
                    <a:p>
                      <a:pPr rtl="1"/>
                      <a:endParaRPr lang="ar-IQ"/>
                    </a:p>
                  </a:txBody>
                  <a:tcPr/>
                </a:tc>
                <a:tc>
                  <a:txBody>
                    <a:bodyPr/>
                    <a:lstStyle/>
                    <a:p>
                      <a:pPr marL="144145" marR="71755" algn="ctr" rtl="0">
                        <a:lnSpc>
                          <a:spcPct val="115000"/>
                        </a:lnSpc>
                        <a:spcAft>
                          <a:spcPts val="0"/>
                        </a:spcAft>
                      </a:pPr>
                      <a:r>
                        <a:rPr lang="en-US" sz="1800" dirty="0">
                          <a:solidFill>
                            <a:srgbClr val="FF0000"/>
                          </a:solidFill>
                          <a:effectLst/>
                        </a:rPr>
                        <a:t>Pregnant</a:t>
                      </a:r>
                      <a:endParaRPr lang="en-US" sz="1800" dirty="0">
                        <a:solidFill>
                          <a:srgbClr val="FF0000"/>
                        </a:solidFill>
                        <a:effectLst/>
                        <a:latin typeface="Calibri"/>
                        <a:ea typeface="Calibri"/>
                        <a:cs typeface="Arial"/>
                      </a:endParaRPr>
                    </a:p>
                  </a:txBody>
                  <a:tcPr marL="9525" marR="9525" marT="9525" marB="0" anchor="ctr"/>
                </a:tc>
                <a:tc>
                  <a:txBody>
                    <a:bodyPr/>
                    <a:lstStyle/>
                    <a:p>
                      <a:pPr marL="144145" marR="71755" algn="ctr" rtl="0">
                        <a:lnSpc>
                          <a:spcPct val="115000"/>
                        </a:lnSpc>
                        <a:spcAft>
                          <a:spcPts val="0"/>
                        </a:spcAft>
                      </a:pPr>
                      <a:r>
                        <a:rPr lang="en-US" sz="1800" dirty="0">
                          <a:solidFill>
                            <a:srgbClr val="FF0000"/>
                          </a:solidFill>
                          <a:effectLst/>
                        </a:rPr>
                        <a:t>127.23</a:t>
                      </a:r>
                      <a:endParaRPr lang="en-US" sz="1800" dirty="0">
                        <a:solidFill>
                          <a:srgbClr val="FF0000"/>
                        </a:solidFill>
                        <a:effectLst/>
                        <a:latin typeface="Calibri"/>
                        <a:ea typeface="Calibri"/>
                        <a:cs typeface="Arial"/>
                      </a:endParaRPr>
                    </a:p>
                  </a:txBody>
                  <a:tcPr marL="9525" marR="9525" marT="9525" marB="0" anchor="ctr"/>
                </a:tc>
                <a:tc>
                  <a:txBody>
                    <a:bodyPr/>
                    <a:lstStyle/>
                    <a:p>
                      <a:pPr marL="144145" marR="71755" algn="ctr" rtl="0">
                        <a:lnSpc>
                          <a:spcPct val="115000"/>
                        </a:lnSpc>
                        <a:spcAft>
                          <a:spcPts val="0"/>
                        </a:spcAft>
                      </a:pPr>
                      <a:r>
                        <a:rPr lang="en-US" sz="1800" dirty="0">
                          <a:solidFill>
                            <a:srgbClr val="FF0000"/>
                          </a:solidFill>
                          <a:effectLst/>
                        </a:rPr>
                        <a:t>128.75</a:t>
                      </a:r>
                      <a:endParaRPr lang="en-US" sz="1800" dirty="0">
                        <a:solidFill>
                          <a:srgbClr val="FF0000"/>
                        </a:solidFill>
                        <a:effectLst/>
                        <a:latin typeface="Calibri"/>
                        <a:ea typeface="Calibri"/>
                        <a:cs typeface="Arial"/>
                      </a:endParaRPr>
                    </a:p>
                  </a:txBody>
                  <a:tcPr marL="9525" marR="9525" marT="9525" marB="0" anchor="ctr"/>
                </a:tc>
                <a:tc vMerge="1">
                  <a:txBody>
                    <a:bodyPr/>
                    <a:lstStyle/>
                    <a:p>
                      <a:pPr rtl="1"/>
                      <a:endParaRPr lang="ar-IQ"/>
                    </a:p>
                  </a:txBody>
                  <a:tcPr/>
                </a:tc>
              </a:tr>
              <a:tr h="213875">
                <a:tc rowSpan="2">
                  <a:txBody>
                    <a:bodyPr/>
                    <a:lstStyle/>
                    <a:p>
                      <a:pPr marL="144145" marR="71755" algn="ctr" rtl="0">
                        <a:lnSpc>
                          <a:spcPct val="115000"/>
                        </a:lnSpc>
                        <a:spcAft>
                          <a:spcPts val="0"/>
                        </a:spcAft>
                      </a:pPr>
                      <a:r>
                        <a:rPr lang="en-US" sz="1600">
                          <a:effectLst/>
                        </a:rPr>
                        <a:t>FSH</a:t>
                      </a:r>
                      <a:endParaRPr lang="en-US" sz="1600">
                        <a:effectLst/>
                        <a:latin typeface="Calibri"/>
                        <a:ea typeface="Calibri"/>
                        <a:cs typeface="Arial"/>
                      </a:endParaRPr>
                    </a:p>
                  </a:txBody>
                  <a:tcPr marL="9525" marR="9525" marT="9525" marB="0" anchor="ctr"/>
                </a:tc>
                <a:tc>
                  <a:txBody>
                    <a:bodyPr/>
                    <a:lstStyle/>
                    <a:p>
                      <a:pPr marL="144145" marR="71755" algn="ctr" rtl="0">
                        <a:lnSpc>
                          <a:spcPct val="115000"/>
                        </a:lnSpc>
                        <a:spcAft>
                          <a:spcPts val="0"/>
                        </a:spcAft>
                      </a:pPr>
                      <a:r>
                        <a:rPr lang="en-US" sz="1600" dirty="0">
                          <a:effectLst/>
                        </a:rPr>
                        <a:t>Control</a:t>
                      </a:r>
                      <a:endParaRPr lang="en-US" sz="1600" dirty="0">
                        <a:effectLst/>
                        <a:latin typeface="Calibri"/>
                        <a:ea typeface="Calibri"/>
                        <a:cs typeface="Arial"/>
                      </a:endParaRPr>
                    </a:p>
                  </a:txBody>
                  <a:tcPr marL="9525" marR="9525" marT="9525" marB="0" anchor="ctr"/>
                </a:tc>
                <a:tc>
                  <a:txBody>
                    <a:bodyPr/>
                    <a:lstStyle/>
                    <a:p>
                      <a:pPr marL="144145" marR="71755" algn="ctr" rtl="0">
                        <a:lnSpc>
                          <a:spcPct val="115000"/>
                        </a:lnSpc>
                        <a:spcAft>
                          <a:spcPts val="0"/>
                        </a:spcAft>
                      </a:pPr>
                      <a:r>
                        <a:rPr lang="en-US" sz="1600" dirty="0">
                          <a:effectLst/>
                        </a:rPr>
                        <a:t>5.49</a:t>
                      </a:r>
                      <a:endParaRPr lang="en-US" sz="1600" dirty="0">
                        <a:effectLst/>
                        <a:latin typeface="Calibri"/>
                        <a:ea typeface="Calibri"/>
                        <a:cs typeface="Arial"/>
                      </a:endParaRPr>
                    </a:p>
                  </a:txBody>
                  <a:tcPr marL="9525" marR="9525" marT="9525" marB="0" anchor="ctr"/>
                </a:tc>
                <a:tc>
                  <a:txBody>
                    <a:bodyPr/>
                    <a:lstStyle/>
                    <a:p>
                      <a:pPr marL="144145" marR="71755" algn="ctr" rtl="0">
                        <a:lnSpc>
                          <a:spcPct val="115000"/>
                        </a:lnSpc>
                        <a:spcAft>
                          <a:spcPts val="0"/>
                        </a:spcAft>
                      </a:pPr>
                      <a:r>
                        <a:rPr lang="en-US" sz="1600" dirty="0">
                          <a:effectLst/>
                        </a:rPr>
                        <a:t>1.97</a:t>
                      </a:r>
                      <a:endParaRPr lang="en-US" sz="1600" dirty="0">
                        <a:effectLst/>
                        <a:latin typeface="Calibri"/>
                        <a:ea typeface="Calibri"/>
                        <a:cs typeface="Arial"/>
                      </a:endParaRPr>
                    </a:p>
                  </a:txBody>
                  <a:tcPr marL="9525" marR="9525" marT="9525" marB="0" anchor="ctr"/>
                </a:tc>
                <a:tc rowSpan="2">
                  <a:txBody>
                    <a:bodyPr/>
                    <a:lstStyle/>
                    <a:p>
                      <a:pPr marL="144145" marR="71755" algn="ctr" rtl="0">
                        <a:lnSpc>
                          <a:spcPct val="115000"/>
                        </a:lnSpc>
                        <a:spcAft>
                          <a:spcPts val="0"/>
                        </a:spcAft>
                      </a:pPr>
                      <a:r>
                        <a:rPr lang="en-US" sz="1600" dirty="0">
                          <a:solidFill>
                            <a:srgbClr val="FFC000"/>
                          </a:solidFill>
                          <a:effectLst/>
                        </a:rPr>
                        <a:t>&lt;0.001**</a:t>
                      </a:r>
                      <a:endParaRPr lang="en-US" sz="1600" dirty="0">
                        <a:solidFill>
                          <a:srgbClr val="FFC000"/>
                        </a:solidFill>
                        <a:effectLst/>
                        <a:latin typeface="Calibri"/>
                        <a:ea typeface="Calibri"/>
                        <a:cs typeface="Arial"/>
                      </a:endParaRPr>
                    </a:p>
                  </a:txBody>
                  <a:tcPr marL="9525" marR="9525" marT="9525" marB="0" anchor="ctr">
                    <a:solidFill>
                      <a:srgbClr val="FFFF00"/>
                    </a:solidFill>
                  </a:tcPr>
                </a:tc>
              </a:tr>
              <a:tr h="239703">
                <a:tc vMerge="1">
                  <a:txBody>
                    <a:bodyPr/>
                    <a:lstStyle/>
                    <a:p>
                      <a:pPr rtl="1"/>
                      <a:endParaRPr lang="ar-IQ"/>
                    </a:p>
                  </a:txBody>
                  <a:tcPr/>
                </a:tc>
                <a:tc>
                  <a:txBody>
                    <a:bodyPr/>
                    <a:lstStyle/>
                    <a:p>
                      <a:pPr marL="144145" marR="71755" algn="ctr" rtl="0">
                        <a:lnSpc>
                          <a:spcPct val="115000"/>
                        </a:lnSpc>
                        <a:spcAft>
                          <a:spcPts val="0"/>
                        </a:spcAft>
                      </a:pPr>
                      <a:r>
                        <a:rPr lang="en-US" sz="1800" dirty="0">
                          <a:solidFill>
                            <a:srgbClr val="FFC000"/>
                          </a:solidFill>
                          <a:effectLst/>
                        </a:rPr>
                        <a:t>Pregnant</a:t>
                      </a:r>
                      <a:endParaRPr lang="en-US" sz="1800" dirty="0">
                        <a:solidFill>
                          <a:srgbClr val="FFC000"/>
                        </a:solidFill>
                        <a:effectLst/>
                        <a:latin typeface="Calibri"/>
                        <a:ea typeface="Calibri"/>
                        <a:cs typeface="Arial"/>
                      </a:endParaRPr>
                    </a:p>
                  </a:txBody>
                  <a:tcPr marL="9525" marR="9525" marT="9525" marB="0" anchor="ctr">
                    <a:solidFill>
                      <a:srgbClr val="FFFF00"/>
                    </a:solidFill>
                  </a:tcPr>
                </a:tc>
                <a:tc>
                  <a:txBody>
                    <a:bodyPr/>
                    <a:lstStyle/>
                    <a:p>
                      <a:pPr marL="144145" marR="71755" algn="ctr" rtl="0">
                        <a:lnSpc>
                          <a:spcPct val="115000"/>
                        </a:lnSpc>
                        <a:spcAft>
                          <a:spcPts val="0"/>
                        </a:spcAft>
                      </a:pPr>
                      <a:r>
                        <a:rPr lang="en-US" sz="1800" dirty="0">
                          <a:solidFill>
                            <a:srgbClr val="FFC000"/>
                          </a:solidFill>
                          <a:effectLst/>
                        </a:rPr>
                        <a:t>0.26</a:t>
                      </a:r>
                      <a:endParaRPr lang="en-US" sz="1800" dirty="0">
                        <a:solidFill>
                          <a:srgbClr val="FFC000"/>
                        </a:solidFill>
                        <a:effectLst/>
                        <a:latin typeface="Calibri"/>
                        <a:ea typeface="Calibri"/>
                        <a:cs typeface="Arial"/>
                      </a:endParaRPr>
                    </a:p>
                  </a:txBody>
                  <a:tcPr marL="9525" marR="9525" marT="9525" marB="0" anchor="ctr">
                    <a:solidFill>
                      <a:srgbClr val="FFFF00"/>
                    </a:solidFill>
                  </a:tcPr>
                </a:tc>
                <a:tc>
                  <a:txBody>
                    <a:bodyPr/>
                    <a:lstStyle/>
                    <a:p>
                      <a:pPr marL="144145" marR="71755" algn="ctr" rtl="0">
                        <a:lnSpc>
                          <a:spcPct val="115000"/>
                        </a:lnSpc>
                        <a:spcAft>
                          <a:spcPts val="0"/>
                        </a:spcAft>
                      </a:pPr>
                      <a:r>
                        <a:rPr lang="en-US" sz="1800" dirty="0">
                          <a:solidFill>
                            <a:srgbClr val="FFC000"/>
                          </a:solidFill>
                          <a:effectLst/>
                        </a:rPr>
                        <a:t>0.81</a:t>
                      </a:r>
                      <a:endParaRPr lang="en-US" sz="1800" dirty="0">
                        <a:solidFill>
                          <a:srgbClr val="FFC000"/>
                        </a:solidFill>
                        <a:effectLst/>
                        <a:latin typeface="Calibri"/>
                        <a:ea typeface="Calibri"/>
                        <a:cs typeface="Arial"/>
                      </a:endParaRPr>
                    </a:p>
                  </a:txBody>
                  <a:tcPr marL="9525" marR="9525" marT="9525" marB="0" anchor="ctr">
                    <a:solidFill>
                      <a:srgbClr val="FFFF00"/>
                    </a:solidFill>
                  </a:tcPr>
                </a:tc>
                <a:tc vMerge="1">
                  <a:txBody>
                    <a:bodyPr/>
                    <a:lstStyle/>
                    <a:p>
                      <a:pPr rtl="1"/>
                      <a:endParaRPr lang="ar-IQ"/>
                    </a:p>
                  </a:txBody>
                  <a:tcPr/>
                </a:tc>
              </a:tr>
              <a:tr h="213875">
                <a:tc rowSpan="2">
                  <a:txBody>
                    <a:bodyPr/>
                    <a:lstStyle/>
                    <a:p>
                      <a:pPr marL="144145" marR="71755" algn="ctr" rtl="0">
                        <a:lnSpc>
                          <a:spcPct val="115000"/>
                        </a:lnSpc>
                        <a:spcAft>
                          <a:spcPts val="0"/>
                        </a:spcAft>
                      </a:pPr>
                      <a:r>
                        <a:rPr lang="en-US" sz="1600">
                          <a:effectLst/>
                        </a:rPr>
                        <a:t>LH</a:t>
                      </a:r>
                      <a:endParaRPr lang="en-US" sz="1600">
                        <a:effectLst/>
                        <a:latin typeface="Calibri"/>
                        <a:ea typeface="Calibri"/>
                        <a:cs typeface="Arial"/>
                      </a:endParaRPr>
                    </a:p>
                  </a:txBody>
                  <a:tcPr marL="9525" marR="9525" marT="9525" marB="0" anchor="ctr"/>
                </a:tc>
                <a:tc>
                  <a:txBody>
                    <a:bodyPr/>
                    <a:lstStyle/>
                    <a:p>
                      <a:pPr marL="144145" marR="71755" algn="ctr" rtl="0">
                        <a:lnSpc>
                          <a:spcPct val="115000"/>
                        </a:lnSpc>
                        <a:spcAft>
                          <a:spcPts val="0"/>
                        </a:spcAft>
                      </a:pPr>
                      <a:r>
                        <a:rPr lang="en-US" sz="1600">
                          <a:effectLst/>
                        </a:rPr>
                        <a:t>Control</a:t>
                      </a:r>
                      <a:endParaRPr lang="en-US" sz="1600">
                        <a:effectLst/>
                        <a:latin typeface="Calibri"/>
                        <a:ea typeface="Calibri"/>
                        <a:cs typeface="Arial"/>
                      </a:endParaRPr>
                    </a:p>
                  </a:txBody>
                  <a:tcPr marL="9525" marR="9525" marT="9525" marB="0" anchor="ctr"/>
                </a:tc>
                <a:tc>
                  <a:txBody>
                    <a:bodyPr/>
                    <a:lstStyle/>
                    <a:p>
                      <a:pPr marL="144145" marR="71755" algn="ctr" rtl="0">
                        <a:lnSpc>
                          <a:spcPct val="115000"/>
                        </a:lnSpc>
                        <a:spcAft>
                          <a:spcPts val="0"/>
                        </a:spcAft>
                      </a:pPr>
                      <a:r>
                        <a:rPr lang="en-US" sz="1600">
                          <a:effectLst/>
                        </a:rPr>
                        <a:t>7.24</a:t>
                      </a:r>
                      <a:endParaRPr lang="en-US" sz="1600">
                        <a:effectLst/>
                        <a:latin typeface="Calibri"/>
                        <a:ea typeface="Calibri"/>
                        <a:cs typeface="Arial"/>
                      </a:endParaRPr>
                    </a:p>
                  </a:txBody>
                  <a:tcPr marL="9525" marR="9525" marT="9525" marB="0" anchor="ctr"/>
                </a:tc>
                <a:tc>
                  <a:txBody>
                    <a:bodyPr/>
                    <a:lstStyle/>
                    <a:p>
                      <a:pPr marL="144145" marR="71755" algn="ctr" rtl="0">
                        <a:lnSpc>
                          <a:spcPct val="115000"/>
                        </a:lnSpc>
                        <a:spcAft>
                          <a:spcPts val="0"/>
                        </a:spcAft>
                      </a:pPr>
                      <a:r>
                        <a:rPr lang="en-US" sz="1600" dirty="0">
                          <a:effectLst/>
                        </a:rPr>
                        <a:t>2.21</a:t>
                      </a:r>
                      <a:endParaRPr lang="en-US" sz="1600" dirty="0">
                        <a:effectLst/>
                        <a:latin typeface="Calibri"/>
                        <a:ea typeface="Calibri"/>
                        <a:cs typeface="Arial"/>
                      </a:endParaRPr>
                    </a:p>
                  </a:txBody>
                  <a:tcPr marL="9525" marR="9525" marT="9525" marB="0" anchor="ctr"/>
                </a:tc>
                <a:tc rowSpan="2">
                  <a:txBody>
                    <a:bodyPr/>
                    <a:lstStyle/>
                    <a:p>
                      <a:pPr marL="144145" marR="71755" algn="ctr" rtl="0">
                        <a:lnSpc>
                          <a:spcPct val="115000"/>
                        </a:lnSpc>
                        <a:spcAft>
                          <a:spcPts val="0"/>
                        </a:spcAft>
                      </a:pPr>
                      <a:r>
                        <a:rPr lang="en-US" sz="1600" dirty="0">
                          <a:solidFill>
                            <a:srgbClr val="FFC000"/>
                          </a:solidFill>
                          <a:effectLst/>
                        </a:rPr>
                        <a:t>&lt;0.001**</a:t>
                      </a:r>
                      <a:endParaRPr lang="en-US" sz="1600" dirty="0">
                        <a:solidFill>
                          <a:srgbClr val="FFC000"/>
                        </a:solidFill>
                        <a:effectLst/>
                        <a:latin typeface="Calibri"/>
                        <a:ea typeface="Calibri"/>
                        <a:cs typeface="Arial"/>
                      </a:endParaRPr>
                    </a:p>
                  </a:txBody>
                  <a:tcPr marL="9525" marR="9525" marT="9525" marB="0" anchor="ctr">
                    <a:solidFill>
                      <a:srgbClr val="FFFF00"/>
                    </a:solidFill>
                  </a:tcPr>
                </a:tc>
              </a:tr>
              <a:tr h="239703">
                <a:tc vMerge="1">
                  <a:txBody>
                    <a:bodyPr/>
                    <a:lstStyle/>
                    <a:p>
                      <a:pPr rtl="1"/>
                      <a:endParaRPr lang="ar-IQ"/>
                    </a:p>
                  </a:txBody>
                  <a:tcPr/>
                </a:tc>
                <a:tc>
                  <a:txBody>
                    <a:bodyPr/>
                    <a:lstStyle/>
                    <a:p>
                      <a:pPr marL="144145" marR="71755" algn="ctr" rtl="0">
                        <a:lnSpc>
                          <a:spcPct val="115000"/>
                        </a:lnSpc>
                        <a:spcAft>
                          <a:spcPts val="0"/>
                        </a:spcAft>
                      </a:pPr>
                      <a:r>
                        <a:rPr lang="en-US" sz="1800" dirty="0">
                          <a:solidFill>
                            <a:srgbClr val="FFC000"/>
                          </a:solidFill>
                          <a:effectLst/>
                        </a:rPr>
                        <a:t>Pregnant</a:t>
                      </a:r>
                      <a:endParaRPr lang="en-US" sz="1800" dirty="0">
                        <a:solidFill>
                          <a:srgbClr val="FFC000"/>
                        </a:solidFill>
                        <a:effectLst/>
                        <a:latin typeface="Calibri"/>
                        <a:ea typeface="Calibri"/>
                        <a:cs typeface="Arial"/>
                      </a:endParaRPr>
                    </a:p>
                  </a:txBody>
                  <a:tcPr marL="9525" marR="9525" marT="9525" marB="0" anchor="ctr">
                    <a:solidFill>
                      <a:srgbClr val="FFFF00"/>
                    </a:solidFill>
                  </a:tcPr>
                </a:tc>
                <a:tc>
                  <a:txBody>
                    <a:bodyPr/>
                    <a:lstStyle/>
                    <a:p>
                      <a:pPr marL="144145" marR="71755" algn="ctr" rtl="0">
                        <a:lnSpc>
                          <a:spcPct val="115000"/>
                        </a:lnSpc>
                        <a:spcAft>
                          <a:spcPts val="0"/>
                        </a:spcAft>
                      </a:pPr>
                      <a:r>
                        <a:rPr lang="en-US" sz="1800" dirty="0">
                          <a:solidFill>
                            <a:srgbClr val="FFC000"/>
                          </a:solidFill>
                          <a:effectLst/>
                        </a:rPr>
                        <a:t>0.66</a:t>
                      </a:r>
                      <a:endParaRPr lang="en-US" sz="1800" dirty="0">
                        <a:solidFill>
                          <a:srgbClr val="FFC000"/>
                        </a:solidFill>
                        <a:effectLst/>
                        <a:latin typeface="Calibri"/>
                        <a:ea typeface="Calibri"/>
                        <a:cs typeface="Arial"/>
                      </a:endParaRPr>
                    </a:p>
                  </a:txBody>
                  <a:tcPr marL="9525" marR="9525" marT="9525" marB="0" anchor="ctr">
                    <a:solidFill>
                      <a:srgbClr val="FFFF00"/>
                    </a:solidFill>
                  </a:tcPr>
                </a:tc>
                <a:tc>
                  <a:txBody>
                    <a:bodyPr/>
                    <a:lstStyle/>
                    <a:p>
                      <a:pPr marL="144145" marR="71755" algn="ctr" rtl="0">
                        <a:lnSpc>
                          <a:spcPct val="115000"/>
                        </a:lnSpc>
                        <a:spcAft>
                          <a:spcPts val="0"/>
                        </a:spcAft>
                      </a:pPr>
                      <a:r>
                        <a:rPr lang="en-US" sz="1800" dirty="0">
                          <a:solidFill>
                            <a:srgbClr val="FFC000"/>
                          </a:solidFill>
                          <a:effectLst/>
                        </a:rPr>
                        <a:t>2.96</a:t>
                      </a:r>
                      <a:endParaRPr lang="en-US" sz="1800" dirty="0">
                        <a:solidFill>
                          <a:srgbClr val="FFC000"/>
                        </a:solidFill>
                        <a:effectLst/>
                        <a:latin typeface="Calibri"/>
                        <a:ea typeface="Calibri"/>
                        <a:cs typeface="Arial"/>
                      </a:endParaRPr>
                    </a:p>
                  </a:txBody>
                  <a:tcPr marL="9525" marR="9525" marT="9525" marB="0" anchor="ctr">
                    <a:solidFill>
                      <a:srgbClr val="FFFF00"/>
                    </a:solidFill>
                  </a:tcPr>
                </a:tc>
                <a:tc vMerge="1">
                  <a:txBody>
                    <a:bodyPr/>
                    <a:lstStyle/>
                    <a:p>
                      <a:pPr rtl="1"/>
                      <a:endParaRPr lang="ar-IQ"/>
                    </a:p>
                  </a:txBody>
                  <a:tcPr/>
                </a:tc>
              </a:tr>
            </a:tbl>
          </a:graphicData>
        </a:graphic>
      </p:graphicFrame>
      <p:sp>
        <p:nvSpPr>
          <p:cNvPr id="3" name="Rectangle 1"/>
          <p:cNvSpPr>
            <a:spLocks noChangeArrowheads="1"/>
          </p:cNvSpPr>
          <p:nvPr/>
        </p:nvSpPr>
        <p:spPr bwMode="auto">
          <a:xfrm>
            <a:off x="323528" y="166083"/>
            <a:ext cx="849694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الجدول </a:t>
            </a:r>
            <a:r>
              <a:rPr kumimoji="0" lang="ar-IQ"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3</a:t>
            </a:r>
            <a:r>
              <a:rPr kumimoji="0" lang="ar-IQ"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يوضح مستوى هرمونات (</a:t>
            </a:r>
            <a:r>
              <a:rPr kumimoji="0" lang="en-US"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Prolactin</a:t>
            </a:r>
            <a:r>
              <a:rPr kumimoji="0" lang="ar-IQ"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 </a:t>
            </a:r>
            <a:r>
              <a:rPr kumimoji="0" lang="en-US"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FSH</a:t>
            </a:r>
            <a:r>
              <a:rPr kumimoji="0" lang="ar-IQ"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en-US" b="1" i="0" u="none" strike="noStrike" cap="none" normalizeH="0" baseline="0" dirty="0" smtClean="0">
                <a:ln>
                  <a:noFill/>
                </a:ln>
                <a:solidFill>
                  <a:srgbClr val="000000"/>
                </a:solidFill>
                <a:effectLst/>
                <a:latin typeface="Calibri" pitchFamily="34" charset="0"/>
                <a:ea typeface="Times New Roman" pitchFamily="18" charset="0"/>
                <a:cs typeface="Arial" pitchFamily="34" charset="0"/>
              </a:rPr>
              <a:t> LH</a:t>
            </a:r>
            <a:r>
              <a:rPr kumimoji="0" lang="ar-IQ"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في مصل الدم مجموعة النساء الحوامل والسيطرة وفترات</a:t>
            </a:r>
            <a:r>
              <a:rPr kumimoji="0" lang="ar-IQ" b="1" i="0" u="none" strike="noStrike" cap="none" normalizeH="0" dirty="0" smtClean="0">
                <a:ln>
                  <a:noFill/>
                </a:ln>
                <a:solidFill>
                  <a:schemeClr val="tx1"/>
                </a:solidFill>
                <a:effectLst/>
                <a:latin typeface="Simplified Arabic" pitchFamily="18" charset="-78"/>
                <a:ea typeface="Calibri" pitchFamily="34" charset="0"/>
                <a:cs typeface="Simplified Arabic" pitchFamily="18" charset="-78"/>
              </a:rPr>
              <a:t> الحمل الثلاثة </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جدول 3"/>
          <p:cNvGraphicFramePr>
            <a:graphicFrameLocks noGrp="1"/>
          </p:cNvGraphicFramePr>
          <p:nvPr>
            <p:extLst>
              <p:ext uri="{D42A27DB-BD31-4B8C-83A1-F6EECF244321}">
                <p14:modId xmlns:p14="http://schemas.microsoft.com/office/powerpoint/2010/main" val="682014946"/>
              </p:ext>
            </p:extLst>
          </p:nvPr>
        </p:nvGraphicFramePr>
        <p:xfrm>
          <a:off x="1187624" y="3212976"/>
          <a:ext cx="7416823" cy="2982600"/>
        </p:xfrm>
        <a:graphic>
          <a:graphicData uri="http://schemas.openxmlformats.org/drawingml/2006/table">
            <a:tbl>
              <a:tblPr firstRow="1" firstCol="1" bandRow="1">
                <a:tableStyleId>{5C22544A-7EE6-4342-B048-85BDC9FD1C3A}</a:tableStyleId>
              </a:tblPr>
              <a:tblGrid>
                <a:gridCol w="1737036"/>
                <a:gridCol w="1737036"/>
                <a:gridCol w="1471106"/>
                <a:gridCol w="1202345"/>
                <a:gridCol w="1269300"/>
              </a:tblGrid>
              <a:tr h="360040">
                <a:tc>
                  <a:txBody>
                    <a:bodyPr/>
                    <a:lstStyle/>
                    <a:p>
                      <a:pPr>
                        <a:lnSpc>
                          <a:spcPct val="115000"/>
                        </a:lnSpc>
                      </a:pPr>
                      <a:endParaRPr lang="en-US" sz="1600" dirty="0">
                        <a:effectLst/>
                        <a:latin typeface="Calibri"/>
                      </a:endParaRPr>
                    </a:p>
                  </a:txBody>
                  <a:tcPr marL="68580" marR="68580" marT="0" marB="0" anchor="ctr"/>
                </a:tc>
                <a:tc>
                  <a:txBody>
                    <a:bodyPr/>
                    <a:lstStyle/>
                    <a:p>
                      <a:pPr>
                        <a:lnSpc>
                          <a:spcPct val="115000"/>
                        </a:lnSpc>
                      </a:pPr>
                      <a:endParaRPr lang="en-US" sz="1600">
                        <a:effectLst/>
                        <a:latin typeface="Calibri"/>
                      </a:endParaRPr>
                    </a:p>
                  </a:txBody>
                  <a:tcPr marL="68580" marR="68580" marT="0" marB="0" anchor="ctr"/>
                </a:tc>
                <a:tc>
                  <a:txBody>
                    <a:bodyPr/>
                    <a:lstStyle/>
                    <a:p>
                      <a:pPr algn="ctr" rtl="0">
                        <a:lnSpc>
                          <a:spcPct val="115000"/>
                        </a:lnSpc>
                        <a:spcAft>
                          <a:spcPts val="0"/>
                        </a:spcAft>
                      </a:pPr>
                      <a:r>
                        <a:rPr lang="en-US" sz="1600">
                          <a:effectLst/>
                        </a:rPr>
                        <a:t>Mean</a:t>
                      </a:r>
                      <a:endParaRPr lang="en-US" sz="16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a:effectLst/>
                        </a:rPr>
                        <a:t>SD</a:t>
                      </a:r>
                      <a:endParaRPr lang="en-US" sz="16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effectLst/>
                        </a:rPr>
                        <a:t>p value</a:t>
                      </a:r>
                      <a:endParaRPr lang="en-US" sz="1600" dirty="0">
                        <a:effectLst/>
                        <a:latin typeface="Calibri"/>
                        <a:ea typeface="Calibri"/>
                        <a:cs typeface="Arial"/>
                      </a:endParaRPr>
                    </a:p>
                  </a:txBody>
                  <a:tcPr marL="68580" marR="68580" marT="0" marB="0" anchor="ctr"/>
                </a:tc>
              </a:tr>
              <a:tr h="156149">
                <a:tc rowSpan="3">
                  <a:txBody>
                    <a:bodyPr/>
                    <a:lstStyle/>
                    <a:p>
                      <a:pPr algn="ctr" rtl="0">
                        <a:lnSpc>
                          <a:spcPct val="115000"/>
                        </a:lnSpc>
                        <a:spcAft>
                          <a:spcPts val="0"/>
                        </a:spcAft>
                      </a:pPr>
                      <a:r>
                        <a:rPr lang="en-US" sz="1600">
                          <a:effectLst/>
                        </a:rPr>
                        <a:t>Prolactin</a:t>
                      </a:r>
                      <a:endParaRPr lang="en-US" sz="16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a:effectLst/>
                        </a:rPr>
                        <a:t>First trimester</a:t>
                      </a:r>
                      <a:endParaRPr lang="en-US" sz="16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a:effectLst/>
                        </a:rPr>
                        <a:t>30.34</a:t>
                      </a:r>
                      <a:endParaRPr lang="en-US" sz="16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a:effectLst/>
                        </a:rPr>
                        <a:t>20.40</a:t>
                      </a:r>
                      <a:endParaRPr lang="en-US" sz="1600">
                        <a:effectLst/>
                        <a:latin typeface="Calibri"/>
                        <a:ea typeface="Calibri"/>
                        <a:cs typeface="Arial"/>
                      </a:endParaRPr>
                    </a:p>
                  </a:txBody>
                  <a:tcPr marL="68580" marR="68580" marT="0" marB="0" anchor="ctr"/>
                </a:tc>
                <a:tc rowSpan="3">
                  <a:txBody>
                    <a:bodyPr/>
                    <a:lstStyle/>
                    <a:p>
                      <a:pPr algn="ctr" rtl="0">
                        <a:lnSpc>
                          <a:spcPct val="115000"/>
                        </a:lnSpc>
                        <a:spcAft>
                          <a:spcPts val="0"/>
                        </a:spcAft>
                      </a:pPr>
                      <a:r>
                        <a:rPr lang="en-US" sz="1600" dirty="0">
                          <a:solidFill>
                            <a:srgbClr val="FF0000"/>
                          </a:solidFill>
                          <a:effectLst/>
                        </a:rPr>
                        <a:t>&lt;0.001**</a:t>
                      </a:r>
                      <a:endParaRPr lang="en-US" sz="1600" dirty="0">
                        <a:solidFill>
                          <a:srgbClr val="FF0000"/>
                        </a:solidFill>
                        <a:effectLst/>
                        <a:latin typeface="Calibri"/>
                        <a:ea typeface="Calibri"/>
                        <a:cs typeface="Arial"/>
                      </a:endParaRPr>
                    </a:p>
                  </a:txBody>
                  <a:tcPr marL="68580" marR="68580" marT="0" marB="0" anchor="ctr"/>
                </a:tc>
              </a:tr>
              <a:tr h="312298">
                <a:tc vMerge="1">
                  <a:txBody>
                    <a:bodyPr/>
                    <a:lstStyle/>
                    <a:p>
                      <a:pPr rtl="1"/>
                      <a:endParaRPr lang="ar-IQ"/>
                    </a:p>
                  </a:txBody>
                  <a:tcPr/>
                </a:tc>
                <a:tc>
                  <a:txBody>
                    <a:bodyPr/>
                    <a:lstStyle/>
                    <a:p>
                      <a:pPr algn="ctr" rtl="0">
                        <a:lnSpc>
                          <a:spcPct val="115000"/>
                        </a:lnSpc>
                        <a:spcAft>
                          <a:spcPts val="0"/>
                        </a:spcAft>
                      </a:pPr>
                      <a:r>
                        <a:rPr lang="en-US" sz="1600" dirty="0">
                          <a:effectLst/>
                        </a:rPr>
                        <a:t>Second trimester</a:t>
                      </a:r>
                      <a:endParaRPr lang="en-US" sz="16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a:effectLst/>
                        </a:rPr>
                        <a:t>72.01</a:t>
                      </a:r>
                      <a:endParaRPr lang="en-US" sz="16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effectLst/>
                        </a:rPr>
                        <a:t>51.55</a:t>
                      </a:r>
                      <a:endParaRPr lang="en-US" sz="1600" dirty="0">
                        <a:effectLst/>
                        <a:latin typeface="Calibri"/>
                        <a:ea typeface="Calibri"/>
                        <a:cs typeface="Arial"/>
                      </a:endParaRPr>
                    </a:p>
                  </a:txBody>
                  <a:tcPr marL="68580" marR="68580" marT="0" marB="0" anchor="ctr"/>
                </a:tc>
                <a:tc vMerge="1">
                  <a:txBody>
                    <a:bodyPr/>
                    <a:lstStyle/>
                    <a:p>
                      <a:pPr rtl="1"/>
                      <a:endParaRPr lang="ar-IQ"/>
                    </a:p>
                  </a:txBody>
                  <a:tcPr/>
                </a:tc>
              </a:tr>
              <a:tr h="156149">
                <a:tc vMerge="1">
                  <a:txBody>
                    <a:bodyPr/>
                    <a:lstStyle/>
                    <a:p>
                      <a:pPr rtl="1"/>
                      <a:endParaRPr lang="ar-IQ"/>
                    </a:p>
                  </a:txBody>
                  <a:tcPr/>
                </a:tc>
                <a:tc>
                  <a:txBody>
                    <a:bodyPr/>
                    <a:lstStyle/>
                    <a:p>
                      <a:pPr algn="ctr" rtl="0">
                        <a:lnSpc>
                          <a:spcPct val="115000"/>
                        </a:lnSpc>
                        <a:spcAft>
                          <a:spcPts val="0"/>
                        </a:spcAft>
                      </a:pPr>
                      <a:r>
                        <a:rPr lang="en-US" sz="1600" dirty="0">
                          <a:solidFill>
                            <a:srgbClr val="FF0000"/>
                          </a:solidFill>
                          <a:effectLst/>
                        </a:rPr>
                        <a:t>Third trimester</a:t>
                      </a:r>
                      <a:endParaRPr lang="en-US" sz="1600" dirty="0">
                        <a:solidFill>
                          <a:srgbClr val="FF0000"/>
                        </a:solidFill>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solidFill>
                            <a:srgbClr val="FF0000"/>
                          </a:solidFill>
                          <a:effectLst/>
                        </a:rPr>
                        <a:t>279.34</a:t>
                      </a:r>
                      <a:endParaRPr lang="en-US" sz="1600" dirty="0">
                        <a:solidFill>
                          <a:srgbClr val="FF0000"/>
                        </a:solidFill>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solidFill>
                            <a:srgbClr val="FF0000"/>
                          </a:solidFill>
                          <a:effectLst/>
                        </a:rPr>
                        <a:t>104.87</a:t>
                      </a:r>
                      <a:endParaRPr lang="en-US" sz="1600" dirty="0">
                        <a:solidFill>
                          <a:srgbClr val="FF0000"/>
                        </a:solidFill>
                        <a:effectLst/>
                        <a:latin typeface="Calibri"/>
                        <a:ea typeface="Calibri"/>
                        <a:cs typeface="Arial"/>
                      </a:endParaRPr>
                    </a:p>
                  </a:txBody>
                  <a:tcPr marL="68580" marR="68580" marT="0" marB="0" anchor="ctr"/>
                </a:tc>
                <a:tc vMerge="1">
                  <a:txBody>
                    <a:bodyPr/>
                    <a:lstStyle/>
                    <a:p>
                      <a:pPr rtl="1"/>
                      <a:endParaRPr lang="ar-IQ"/>
                    </a:p>
                  </a:txBody>
                  <a:tcPr/>
                </a:tc>
              </a:tr>
              <a:tr h="156149">
                <a:tc rowSpan="3">
                  <a:txBody>
                    <a:bodyPr/>
                    <a:lstStyle/>
                    <a:p>
                      <a:pPr algn="ctr" rtl="0">
                        <a:lnSpc>
                          <a:spcPct val="115000"/>
                        </a:lnSpc>
                        <a:spcAft>
                          <a:spcPts val="0"/>
                        </a:spcAft>
                      </a:pPr>
                      <a:r>
                        <a:rPr lang="en-US" sz="1600">
                          <a:effectLst/>
                        </a:rPr>
                        <a:t>FSH</a:t>
                      </a:r>
                      <a:endParaRPr lang="en-US" sz="16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effectLst/>
                        </a:rPr>
                        <a:t>First trimester</a:t>
                      </a:r>
                      <a:endParaRPr lang="en-US" sz="16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a:effectLst/>
                        </a:rPr>
                        <a:t>0.44</a:t>
                      </a:r>
                      <a:endParaRPr lang="en-US" sz="16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a:effectLst/>
                        </a:rPr>
                        <a:t>0.75</a:t>
                      </a:r>
                      <a:endParaRPr lang="en-US" sz="1600">
                        <a:effectLst/>
                        <a:latin typeface="Calibri"/>
                        <a:ea typeface="Calibri"/>
                        <a:cs typeface="Arial"/>
                      </a:endParaRPr>
                    </a:p>
                  </a:txBody>
                  <a:tcPr marL="68580" marR="68580" marT="0" marB="0" anchor="ctr"/>
                </a:tc>
                <a:tc rowSpan="3">
                  <a:txBody>
                    <a:bodyPr/>
                    <a:lstStyle/>
                    <a:p>
                      <a:pPr algn="ctr" rtl="0">
                        <a:lnSpc>
                          <a:spcPct val="115000"/>
                        </a:lnSpc>
                        <a:spcAft>
                          <a:spcPts val="0"/>
                        </a:spcAft>
                      </a:pPr>
                      <a:r>
                        <a:rPr lang="en-US" sz="1600" dirty="0">
                          <a:solidFill>
                            <a:srgbClr val="FF0000"/>
                          </a:solidFill>
                          <a:effectLst/>
                        </a:rPr>
                        <a:t>0.081</a:t>
                      </a:r>
                      <a:r>
                        <a:rPr lang="en-US" sz="1600" baseline="30000" dirty="0">
                          <a:solidFill>
                            <a:srgbClr val="FF0000"/>
                          </a:solidFill>
                          <a:effectLst/>
                        </a:rPr>
                        <a:t> NS</a:t>
                      </a:r>
                      <a:endParaRPr lang="en-US" sz="1600" dirty="0">
                        <a:solidFill>
                          <a:srgbClr val="FF0000"/>
                        </a:solidFill>
                        <a:effectLst/>
                        <a:latin typeface="Calibri"/>
                        <a:ea typeface="Calibri"/>
                        <a:cs typeface="Arial"/>
                      </a:endParaRPr>
                    </a:p>
                  </a:txBody>
                  <a:tcPr marL="68580" marR="68580" marT="0" marB="0" anchor="ctr"/>
                </a:tc>
              </a:tr>
              <a:tr h="312298">
                <a:tc vMerge="1">
                  <a:txBody>
                    <a:bodyPr/>
                    <a:lstStyle/>
                    <a:p>
                      <a:pPr rtl="1"/>
                      <a:endParaRPr lang="ar-IQ"/>
                    </a:p>
                  </a:txBody>
                  <a:tcPr/>
                </a:tc>
                <a:tc>
                  <a:txBody>
                    <a:bodyPr/>
                    <a:lstStyle/>
                    <a:p>
                      <a:pPr algn="ctr" rtl="0">
                        <a:lnSpc>
                          <a:spcPct val="115000"/>
                        </a:lnSpc>
                        <a:spcAft>
                          <a:spcPts val="0"/>
                        </a:spcAft>
                      </a:pPr>
                      <a:r>
                        <a:rPr lang="en-US" sz="1600" dirty="0">
                          <a:effectLst/>
                        </a:rPr>
                        <a:t>Second trimester</a:t>
                      </a:r>
                      <a:endParaRPr lang="en-US" sz="16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a:effectLst/>
                        </a:rPr>
                        <a:t>0.35</a:t>
                      </a:r>
                      <a:endParaRPr lang="en-US" sz="16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effectLst/>
                        </a:rPr>
                        <a:t>1.15</a:t>
                      </a:r>
                      <a:endParaRPr lang="en-US" sz="1600" dirty="0">
                        <a:effectLst/>
                        <a:latin typeface="Calibri"/>
                        <a:ea typeface="Calibri"/>
                        <a:cs typeface="Arial"/>
                      </a:endParaRPr>
                    </a:p>
                  </a:txBody>
                  <a:tcPr marL="68580" marR="68580" marT="0" marB="0" anchor="ctr"/>
                </a:tc>
                <a:tc vMerge="1">
                  <a:txBody>
                    <a:bodyPr/>
                    <a:lstStyle/>
                    <a:p>
                      <a:pPr rtl="1"/>
                      <a:endParaRPr lang="ar-IQ"/>
                    </a:p>
                  </a:txBody>
                  <a:tcPr/>
                </a:tc>
              </a:tr>
              <a:tr h="156149">
                <a:tc vMerge="1">
                  <a:txBody>
                    <a:bodyPr/>
                    <a:lstStyle/>
                    <a:p>
                      <a:pPr rtl="1"/>
                      <a:endParaRPr lang="ar-IQ"/>
                    </a:p>
                  </a:txBody>
                  <a:tcPr/>
                </a:tc>
                <a:tc>
                  <a:txBody>
                    <a:bodyPr/>
                    <a:lstStyle/>
                    <a:p>
                      <a:pPr algn="ctr" rtl="0">
                        <a:lnSpc>
                          <a:spcPct val="115000"/>
                        </a:lnSpc>
                        <a:spcAft>
                          <a:spcPts val="0"/>
                        </a:spcAft>
                      </a:pPr>
                      <a:r>
                        <a:rPr lang="en-US" sz="1600" dirty="0">
                          <a:solidFill>
                            <a:srgbClr val="FF0000"/>
                          </a:solidFill>
                          <a:effectLst/>
                        </a:rPr>
                        <a:t>Third trimester</a:t>
                      </a:r>
                      <a:endParaRPr lang="en-US" sz="1600" dirty="0">
                        <a:solidFill>
                          <a:srgbClr val="FF0000"/>
                        </a:solidFill>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solidFill>
                            <a:srgbClr val="FF0000"/>
                          </a:solidFill>
                          <a:effectLst/>
                        </a:rPr>
                        <a:t>0.00</a:t>
                      </a:r>
                      <a:endParaRPr lang="en-US" sz="1600" dirty="0">
                        <a:solidFill>
                          <a:srgbClr val="FF0000"/>
                        </a:solidFill>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solidFill>
                            <a:srgbClr val="FF0000"/>
                          </a:solidFill>
                          <a:effectLst/>
                        </a:rPr>
                        <a:t>0.00</a:t>
                      </a:r>
                      <a:endParaRPr lang="en-US" sz="1600" dirty="0">
                        <a:solidFill>
                          <a:srgbClr val="FF0000"/>
                        </a:solidFill>
                        <a:effectLst/>
                        <a:latin typeface="Calibri"/>
                        <a:ea typeface="Calibri"/>
                        <a:cs typeface="Arial"/>
                      </a:endParaRPr>
                    </a:p>
                  </a:txBody>
                  <a:tcPr marL="68580" marR="68580" marT="0" marB="0" anchor="ctr"/>
                </a:tc>
                <a:tc vMerge="1">
                  <a:txBody>
                    <a:bodyPr/>
                    <a:lstStyle/>
                    <a:p>
                      <a:pPr rtl="1"/>
                      <a:endParaRPr lang="ar-IQ"/>
                    </a:p>
                  </a:txBody>
                  <a:tcPr/>
                </a:tc>
              </a:tr>
              <a:tr h="156149">
                <a:tc rowSpan="3">
                  <a:txBody>
                    <a:bodyPr/>
                    <a:lstStyle/>
                    <a:p>
                      <a:pPr algn="ctr" rtl="0">
                        <a:lnSpc>
                          <a:spcPct val="115000"/>
                        </a:lnSpc>
                        <a:spcAft>
                          <a:spcPts val="0"/>
                        </a:spcAft>
                      </a:pPr>
                      <a:r>
                        <a:rPr lang="en-US" sz="1600">
                          <a:effectLst/>
                        </a:rPr>
                        <a:t>LH</a:t>
                      </a:r>
                      <a:endParaRPr lang="en-US" sz="16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effectLst/>
                        </a:rPr>
                        <a:t>First trimester</a:t>
                      </a:r>
                      <a:endParaRPr lang="en-US" sz="16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a:effectLst/>
                        </a:rPr>
                        <a:t>0.45</a:t>
                      </a:r>
                      <a:endParaRPr lang="en-US" sz="16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a:effectLst/>
                        </a:rPr>
                        <a:t>1.07</a:t>
                      </a:r>
                      <a:endParaRPr lang="en-US" sz="1600">
                        <a:effectLst/>
                        <a:latin typeface="Calibri"/>
                        <a:ea typeface="Calibri"/>
                        <a:cs typeface="Arial"/>
                      </a:endParaRPr>
                    </a:p>
                  </a:txBody>
                  <a:tcPr marL="68580" marR="68580" marT="0" marB="0" anchor="ctr"/>
                </a:tc>
                <a:tc rowSpan="3">
                  <a:txBody>
                    <a:bodyPr/>
                    <a:lstStyle/>
                    <a:p>
                      <a:pPr algn="ctr" rtl="0">
                        <a:lnSpc>
                          <a:spcPct val="115000"/>
                        </a:lnSpc>
                        <a:spcAft>
                          <a:spcPts val="0"/>
                        </a:spcAft>
                      </a:pPr>
                      <a:r>
                        <a:rPr lang="en-US" sz="1800" dirty="0">
                          <a:solidFill>
                            <a:srgbClr val="FFC000"/>
                          </a:solidFill>
                          <a:effectLst/>
                        </a:rPr>
                        <a:t>0.330</a:t>
                      </a:r>
                      <a:r>
                        <a:rPr lang="en-US" sz="1800" baseline="30000" dirty="0">
                          <a:solidFill>
                            <a:srgbClr val="FFC000"/>
                          </a:solidFill>
                          <a:effectLst/>
                        </a:rPr>
                        <a:t> NS</a:t>
                      </a:r>
                      <a:endParaRPr lang="en-US" sz="1800" dirty="0">
                        <a:solidFill>
                          <a:srgbClr val="FFC000"/>
                        </a:solidFill>
                        <a:effectLst/>
                        <a:latin typeface="Calibri"/>
                        <a:ea typeface="Calibri"/>
                        <a:cs typeface="Arial"/>
                      </a:endParaRPr>
                    </a:p>
                  </a:txBody>
                  <a:tcPr marL="68580" marR="68580" marT="0" marB="0" anchor="ctr">
                    <a:solidFill>
                      <a:srgbClr val="FFFF00"/>
                    </a:solidFill>
                  </a:tcPr>
                </a:tc>
              </a:tr>
              <a:tr h="312298">
                <a:tc vMerge="1">
                  <a:txBody>
                    <a:bodyPr/>
                    <a:lstStyle/>
                    <a:p>
                      <a:pPr rtl="1"/>
                      <a:endParaRPr lang="ar-IQ"/>
                    </a:p>
                  </a:txBody>
                  <a:tcPr/>
                </a:tc>
                <a:tc>
                  <a:txBody>
                    <a:bodyPr/>
                    <a:lstStyle/>
                    <a:p>
                      <a:pPr algn="ctr" rtl="0">
                        <a:lnSpc>
                          <a:spcPct val="115000"/>
                        </a:lnSpc>
                        <a:spcAft>
                          <a:spcPts val="0"/>
                        </a:spcAft>
                      </a:pPr>
                      <a:r>
                        <a:rPr lang="en-US" sz="1800" dirty="0">
                          <a:solidFill>
                            <a:srgbClr val="FFC000"/>
                          </a:solidFill>
                          <a:effectLst/>
                        </a:rPr>
                        <a:t>Second trimester</a:t>
                      </a:r>
                      <a:endParaRPr lang="en-US" sz="1800" dirty="0">
                        <a:solidFill>
                          <a:srgbClr val="FFC000"/>
                        </a:solidFill>
                        <a:effectLst/>
                        <a:latin typeface="Calibri"/>
                        <a:ea typeface="Calibri"/>
                        <a:cs typeface="Arial"/>
                      </a:endParaRPr>
                    </a:p>
                  </a:txBody>
                  <a:tcPr marL="68580" marR="68580" marT="0" marB="0" anchor="ctr">
                    <a:solidFill>
                      <a:srgbClr val="FFFF00"/>
                    </a:solidFill>
                  </a:tcPr>
                </a:tc>
                <a:tc>
                  <a:txBody>
                    <a:bodyPr/>
                    <a:lstStyle/>
                    <a:p>
                      <a:pPr algn="ctr" rtl="0">
                        <a:lnSpc>
                          <a:spcPct val="115000"/>
                        </a:lnSpc>
                        <a:spcAft>
                          <a:spcPts val="0"/>
                        </a:spcAft>
                      </a:pPr>
                      <a:r>
                        <a:rPr lang="en-US" sz="1800" dirty="0">
                          <a:solidFill>
                            <a:srgbClr val="FFC000"/>
                          </a:solidFill>
                          <a:effectLst/>
                        </a:rPr>
                        <a:t>0.22</a:t>
                      </a:r>
                      <a:endParaRPr lang="en-US" sz="1800" dirty="0">
                        <a:solidFill>
                          <a:srgbClr val="FFC000"/>
                        </a:solidFill>
                        <a:effectLst/>
                        <a:latin typeface="Calibri"/>
                        <a:ea typeface="Calibri"/>
                        <a:cs typeface="Arial"/>
                      </a:endParaRPr>
                    </a:p>
                  </a:txBody>
                  <a:tcPr marL="68580" marR="68580" marT="0" marB="0" anchor="ctr">
                    <a:solidFill>
                      <a:srgbClr val="FFFF00"/>
                    </a:solidFill>
                  </a:tcPr>
                </a:tc>
                <a:tc>
                  <a:txBody>
                    <a:bodyPr/>
                    <a:lstStyle/>
                    <a:p>
                      <a:pPr algn="ctr" rtl="0">
                        <a:lnSpc>
                          <a:spcPct val="115000"/>
                        </a:lnSpc>
                        <a:spcAft>
                          <a:spcPts val="0"/>
                        </a:spcAft>
                      </a:pPr>
                      <a:r>
                        <a:rPr lang="en-US" sz="1800" dirty="0">
                          <a:solidFill>
                            <a:srgbClr val="FFC000"/>
                          </a:solidFill>
                          <a:effectLst/>
                        </a:rPr>
                        <a:t>0.69</a:t>
                      </a:r>
                      <a:endParaRPr lang="en-US" sz="1800" dirty="0">
                        <a:solidFill>
                          <a:srgbClr val="FFC000"/>
                        </a:solidFill>
                        <a:effectLst/>
                        <a:latin typeface="Calibri"/>
                        <a:ea typeface="Calibri"/>
                        <a:cs typeface="Arial"/>
                      </a:endParaRPr>
                    </a:p>
                  </a:txBody>
                  <a:tcPr marL="68580" marR="68580" marT="0" marB="0" anchor="ctr">
                    <a:solidFill>
                      <a:srgbClr val="FFFF00"/>
                    </a:solidFill>
                  </a:tcPr>
                </a:tc>
                <a:tc vMerge="1">
                  <a:txBody>
                    <a:bodyPr/>
                    <a:lstStyle/>
                    <a:p>
                      <a:pPr rtl="1"/>
                      <a:endParaRPr lang="ar-IQ"/>
                    </a:p>
                  </a:txBody>
                  <a:tcPr/>
                </a:tc>
              </a:tr>
              <a:tr h="156149">
                <a:tc vMerge="1">
                  <a:txBody>
                    <a:bodyPr/>
                    <a:lstStyle/>
                    <a:p>
                      <a:pPr rtl="1"/>
                      <a:endParaRPr lang="ar-IQ"/>
                    </a:p>
                  </a:txBody>
                  <a:tcPr/>
                </a:tc>
                <a:tc>
                  <a:txBody>
                    <a:bodyPr/>
                    <a:lstStyle/>
                    <a:p>
                      <a:pPr algn="ctr" rtl="0">
                        <a:lnSpc>
                          <a:spcPct val="115000"/>
                        </a:lnSpc>
                        <a:spcAft>
                          <a:spcPts val="0"/>
                        </a:spcAft>
                      </a:pPr>
                      <a:r>
                        <a:rPr lang="en-US" sz="1600">
                          <a:effectLst/>
                        </a:rPr>
                        <a:t>Third trimester</a:t>
                      </a:r>
                      <a:endParaRPr lang="en-US" sz="16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a:effectLst/>
                        </a:rPr>
                        <a:t>1.31</a:t>
                      </a:r>
                      <a:endParaRPr lang="en-US" sz="16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effectLst/>
                        </a:rPr>
                        <a:t>4.97</a:t>
                      </a:r>
                      <a:endParaRPr lang="en-US" sz="1600" dirty="0">
                        <a:effectLst/>
                        <a:latin typeface="Calibri"/>
                        <a:ea typeface="Calibri"/>
                        <a:cs typeface="Arial"/>
                      </a:endParaRPr>
                    </a:p>
                  </a:txBody>
                  <a:tcPr marL="68580" marR="68580" marT="0" marB="0" anchor="ctr"/>
                </a:tc>
                <a:tc vMerge="1">
                  <a:txBody>
                    <a:bodyPr/>
                    <a:lstStyle/>
                    <a:p>
                      <a:pPr rtl="1"/>
                      <a:endParaRPr lang="ar-IQ"/>
                    </a:p>
                  </a:txBody>
                  <a:tcPr/>
                </a:tc>
              </a:tr>
            </a:tbl>
          </a:graphicData>
        </a:graphic>
      </p:graphicFrame>
    </p:spTree>
    <p:extLst>
      <p:ext uri="{BB962C8B-B14F-4D97-AF65-F5344CB8AC3E}">
        <p14:creationId xmlns:p14="http://schemas.microsoft.com/office/powerpoint/2010/main" val="33497037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3881153582"/>
              </p:ext>
            </p:extLst>
          </p:nvPr>
        </p:nvGraphicFramePr>
        <p:xfrm>
          <a:off x="1475656" y="836715"/>
          <a:ext cx="6439260" cy="2337066"/>
        </p:xfrm>
        <a:graphic>
          <a:graphicData uri="http://schemas.openxmlformats.org/drawingml/2006/table">
            <a:tbl>
              <a:tblPr firstRow="1" firstCol="1" bandRow="1">
                <a:tableStyleId>{5C22544A-7EE6-4342-B048-85BDC9FD1C3A}</a:tableStyleId>
              </a:tblPr>
              <a:tblGrid>
                <a:gridCol w="1989582"/>
                <a:gridCol w="1457995"/>
                <a:gridCol w="980598"/>
                <a:gridCol w="807702"/>
                <a:gridCol w="1203383"/>
              </a:tblGrid>
              <a:tr h="331321">
                <a:tc>
                  <a:txBody>
                    <a:bodyPr/>
                    <a:lstStyle/>
                    <a:p>
                      <a:pPr algn="r">
                        <a:lnSpc>
                          <a:spcPct val="115000"/>
                        </a:lnSpc>
                      </a:pPr>
                      <a:endParaRPr lang="en-US" sz="1600" dirty="0">
                        <a:effectLst/>
                        <a:latin typeface="Calibri"/>
                      </a:endParaRPr>
                    </a:p>
                  </a:txBody>
                  <a:tcPr marL="9525" marR="9525" marT="9525" marB="0" anchor="ctr"/>
                </a:tc>
                <a:tc>
                  <a:txBody>
                    <a:bodyPr/>
                    <a:lstStyle/>
                    <a:p>
                      <a:pPr algn="r">
                        <a:lnSpc>
                          <a:spcPct val="115000"/>
                        </a:lnSpc>
                      </a:pPr>
                      <a:endParaRPr lang="en-US" sz="1600" dirty="0">
                        <a:effectLst/>
                        <a:latin typeface="Calibri"/>
                      </a:endParaRPr>
                    </a:p>
                  </a:txBody>
                  <a:tcPr marL="9525" marR="9525" marT="9525" marB="0" anchor="ctr"/>
                </a:tc>
                <a:tc>
                  <a:txBody>
                    <a:bodyPr/>
                    <a:lstStyle/>
                    <a:p>
                      <a:pPr algn="ctr" rtl="0">
                        <a:lnSpc>
                          <a:spcPct val="115000"/>
                        </a:lnSpc>
                        <a:spcAft>
                          <a:spcPts val="0"/>
                        </a:spcAft>
                      </a:pPr>
                      <a:r>
                        <a:rPr lang="en-US" sz="1600">
                          <a:effectLst/>
                        </a:rPr>
                        <a:t>Mean</a:t>
                      </a:r>
                      <a:endParaRPr lang="en-US" sz="16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600">
                          <a:effectLst/>
                        </a:rPr>
                        <a:t>SD</a:t>
                      </a:r>
                      <a:endParaRPr lang="en-US" sz="16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600" dirty="0">
                          <a:effectLst/>
                        </a:rPr>
                        <a:t>p value</a:t>
                      </a:r>
                      <a:endParaRPr lang="en-US" sz="1600" dirty="0">
                        <a:effectLst/>
                        <a:latin typeface="Calibri"/>
                        <a:ea typeface="Calibri"/>
                        <a:cs typeface="Arial"/>
                      </a:endParaRPr>
                    </a:p>
                  </a:txBody>
                  <a:tcPr marL="9525" marR="9525" marT="9525" marB="0" anchor="ctr"/>
                </a:tc>
              </a:tr>
              <a:tr h="329140">
                <a:tc rowSpan="2">
                  <a:txBody>
                    <a:bodyPr/>
                    <a:lstStyle/>
                    <a:p>
                      <a:pPr algn="ctr" rtl="0">
                        <a:lnSpc>
                          <a:spcPct val="115000"/>
                        </a:lnSpc>
                        <a:spcAft>
                          <a:spcPts val="0"/>
                        </a:spcAft>
                      </a:pPr>
                      <a:r>
                        <a:rPr lang="en-US" sz="1600">
                          <a:effectLst/>
                        </a:rPr>
                        <a:t>TNF-alpha</a:t>
                      </a:r>
                      <a:endParaRPr lang="en-US" sz="16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600" dirty="0">
                          <a:effectLst/>
                        </a:rPr>
                        <a:t>Control</a:t>
                      </a:r>
                      <a:endParaRPr lang="en-US" sz="1600" dirty="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600">
                          <a:effectLst/>
                        </a:rPr>
                        <a:t>14.00</a:t>
                      </a:r>
                      <a:endParaRPr lang="en-US" sz="16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600">
                          <a:effectLst/>
                        </a:rPr>
                        <a:t>1.31</a:t>
                      </a:r>
                      <a:endParaRPr lang="en-US" sz="1600">
                        <a:effectLst/>
                        <a:latin typeface="Calibri"/>
                        <a:ea typeface="Calibri"/>
                        <a:cs typeface="Arial"/>
                      </a:endParaRPr>
                    </a:p>
                  </a:txBody>
                  <a:tcPr marL="9525" marR="9525" marT="9525" marB="0" anchor="ctr"/>
                </a:tc>
                <a:tc rowSpan="2">
                  <a:txBody>
                    <a:bodyPr/>
                    <a:lstStyle/>
                    <a:p>
                      <a:pPr algn="ctr" rtl="0">
                        <a:lnSpc>
                          <a:spcPct val="115000"/>
                        </a:lnSpc>
                        <a:spcAft>
                          <a:spcPts val="0"/>
                        </a:spcAft>
                      </a:pPr>
                      <a:r>
                        <a:rPr lang="en-US" sz="1800" dirty="0">
                          <a:solidFill>
                            <a:schemeClr val="tx1"/>
                          </a:solidFill>
                          <a:effectLst/>
                        </a:rPr>
                        <a:t>&lt;0.001**</a:t>
                      </a:r>
                      <a:endParaRPr lang="en-US" sz="1800" dirty="0">
                        <a:solidFill>
                          <a:schemeClr val="tx1"/>
                        </a:solidFill>
                        <a:effectLst/>
                        <a:latin typeface="Calibri"/>
                        <a:ea typeface="Calibri"/>
                        <a:cs typeface="Arial"/>
                      </a:endParaRPr>
                    </a:p>
                  </a:txBody>
                  <a:tcPr marL="9525" marR="9525" marT="9525" marB="0" anchor="ctr">
                    <a:solidFill>
                      <a:srgbClr val="FFFF00"/>
                    </a:solidFill>
                  </a:tcPr>
                </a:tc>
              </a:tr>
              <a:tr h="329140">
                <a:tc vMerge="1">
                  <a:txBody>
                    <a:bodyPr/>
                    <a:lstStyle/>
                    <a:p>
                      <a:pPr rtl="1"/>
                      <a:endParaRPr lang="ar-IQ"/>
                    </a:p>
                  </a:txBody>
                  <a:tcPr/>
                </a:tc>
                <a:tc>
                  <a:txBody>
                    <a:bodyPr/>
                    <a:lstStyle/>
                    <a:p>
                      <a:pPr algn="ctr" rtl="0">
                        <a:lnSpc>
                          <a:spcPct val="115000"/>
                        </a:lnSpc>
                        <a:spcAft>
                          <a:spcPts val="0"/>
                        </a:spcAft>
                      </a:pPr>
                      <a:r>
                        <a:rPr lang="en-US" sz="1800" dirty="0">
                          <a:solidFill>
                            <a:schemeClr val="tx1"/>
                          </a:solidFill>
                          <a:effectLst/>
                        </a:rPr>
                        <a:t>Pregnant</a:t>
                      </a:r>
                      <a:endParaRPr lang="en-US" sz="1800" dirty="0">
                        <a:solidFill>
                          <a:schemeClr val="tx1"/>
                        </a:solidFill>
                        <a:effectLst/>
                        <a:latin typeface="Calibri"/>
                        <a:ea typeface="Calibri"/>
                        <a:cs typeface="Arial"/>
                      </a:endParaRPr>
                    </a:p>
                  </a:txBody>
                  <a:tcPr marL="9525" marR="9525" marT="9525" marB="0" anchor="ctr">
                    <a:solidFill>
                      <a:srgbClr val="FFFF00"/>
                    </a:solidFill>
                  </a:tcPr>
                </a:tc>
                <a:tc>
                  <a:txBody>
                    <a:bodyPr/>
                    <a:lstStyle/>
                    <a:p>
                      <a:pPr algn="ctr" rtl="0">
                        <a:lnSpc>
                          <a:spcPct val="115000"/>
                        </a:lnSpc>
                        <a:spcAft>
                          <a:spcPts val="0"/>
                        </a:spcAft>
                      </a:pPr>
                      <a:r>
                        <a:rPr lang="en-US" sz="1800" dirty="0">
                          <a:solidFill>
                            <a:schemeClr val="tx1"/>
                          </a:solidFill>
                          <a:effectLst/>
                        </a:rPr>
                        <a:t>11.54</a:t>
                      </a:r>
                      <a:endParaRPr lang="en-US" sz="1800" dirty="0">
                        <a:solidFill>
                          <a:schemeClr val="tx1"/>
                        </a:solidFill>
                        <a:effectLst/>
                        <a:latin typeface="Calibri"/>
                        <a:ea typeface="Calibri"/>
                        <a:cs typeface="Arial"/>
                      </a:endParaRPr>
                    </a:p>
                  </a:txBody>
                  <a:tcPr marL="9525" marR="9525" marT="9525" marB="0" anchor="ctr">
                    <a:solidFill>
                      <a:srgbClr val="FFFF00"/>
                    </a:solidFill>
                  </a:tcPr>
                </a:tc>
                <a:tc>
                  <a:txBody>
                    <a:bodyPr/>
                    <a:lstStyle/>
                    <a:p>
                      <a:pPr algn="ctr" rtl="0">
                        <a:lnSpc>
                          <a:spcPct val="115000"/>
                        </a:lnSpc>
                        <a:spcAft>
                          <a:spcPts val="0"/>
                        </a:spcAft>
                      </a:pPr>
                      <a:r>
                        <a:rPr lang="en-US" sz="1800" dirty="0">
                          <a:solidFill>
                            <a:schemeClr val="tx1"/>
                          </a:solidFill>
                          <a:effectLst/>
                        </a:rPr>
                        <a:t>1.98</a:t>
                      </a:r>
                      <a:endParaRPr lang="en-US" sz="1800" dirty="0">
                        <a:solidFill>
                          <a:schemeClr val="tx1"/>
                        </a:solidFill>
                        <a:effectLst/>
                        <a:latin typeface="Calibri"/>
                        <a:ea typeface="Calibri"/>
                        <a:cs typeface="Arial"/>
                      </a:endParaRPr>
                    </a:p>
                  </a:txBody>
                  <a:tcPr marL="9525" marR="9525" marT="9525" marB="0" anchor="ctr">
                    <a:solidFill>
                      <a:srgbClr val="FFFF00"/>
                    </a:solidFill>
                  </a:tcPr>
                </a:tc>
                <a:tc vMerge="1">
                  <a:txBody>
                    <a:bodyPr/>
                    <a:lstStyle/>
                    <a:p>
                      <a:pPr rtl="1"/>
                      <a:endParaRPr lang="ar-IQ"/>
                    </a:p>
                  </a:txBody>
                  <a:tcPr/>
                </a:tc>
              </a:tr>
              <a:tr h="329140">
                <a:tc rowSpan="2">
                  <a:txBody>
                    <a:bodyPr/>
                    <a:lstStyle/>
                    <a:p>
                      <a:pPr algn="ctr" rtl="0">
                        <a:lnSpc>
                          <a:spcPct val="115000"/>
                        </a:lnSpc>
                        <a:spcAft>
                          <a:spcPts val="0"/>
                        </a:spcAft>
                      </a:pPr>
                      <a:r>
                        <a:rPr lang="en-US" sz="1600">
                          <a:effectLst/>
                        </a:rPr>
                        <a:t>IL10</a:t>
                      </a:r>
                      <a:endParaRPr lang="en-US" sz="16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600" dirty="0">
                          <a:effectLst/>
                        </a:rPr>
                        <a:t>Control</a:t>
                      </a:r>
                      <a:endParaRPr lang="en-US" sz="1600" dirty="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600" dirty="0">
                          <a:effectLst/>
                        </a:rPr>
                        <a:t>14.43</a:t>
                      </a:r>
                      <a:endParaRPr lang="en-US" sz="1600" dirty="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600" dirty="0">
                          <a:effectLst/>
                        </a:rPr>
                        <a:t>1.92</a:t>
                      </a:r>
                      <a:endParaRPr lang="en-US" sz="1600" dirty="0">
                        <a:effectLst/>
                        <a:latin typeface="Calibri"/>
                        <a:ea typeface="Calibri"/>
                        <a:cs typeface="Arial"/>
                      </a:endParaRPr>
                    </a:p>
                  </a:txBody>
                  <a:tcPr marL="9525" marR="9525" marT="9525" marB="0" anchor="ctr"/>
                </a:tc>
                <a:tc rowSpan="2">
                  <a:txBody>
                    <a:bodyPr/>
                    <a:lstStyle/>
                    <a:p>
                      <a:pPr algn="ctr" rtl="0">
                        <a:lnSpc>
                          <a:spcPct val="115000"/>
                        </a:lnSpc>
                        <a:spcAft>
                          <a:spcPts val="0"/>
                        </a:spcAft>
                      </a:pPr>
                      <a:r>
                        <a:rPr lang="en-US" sz="2000" dirty="0">
                          <a:solidFill>
                            <a:srgbClr val="FF0000"/>
                          </a:solidFill>
                          <a:effectLst/>
                        </a:rPr>
                        <a:t>&lt;0.001**</a:t>
                      </a:r>
                      <a:endParaRPr lang="en-US" sz="2000" dirty="0">
                        <a:solidFill>
                          <a:srgbClr val="FF0000"/>
                        </a:solidFill>
                        <a:effectLst/>
                        <a:latin typeface="Calibri"/>
                        <a:ea typeface="Calibri"/>
                        <a:cs typeface="Arial"/>
                      </a:endParaRPr>
                    </a:p>
                  </a:txBody>
                  <a:tcPr marL="9525" marR="9525" marT="9525" marB="0" anchor="ctr"/>
                </a:tc>
              </a:tr>
              <a:tr h="329140">
                <a:tc vMerge="1">
                  <a:txBody>
                    <a:bodyPr/>
                    <a:lstStyle/>
                    <a:p>
                      <a:pPr rtl="1"/>
                      <a:endParaRPr lang="ar-IQ"/>
                    </a:p>
                  </a:txBody>
                  <a:tcPr/>
                </a:tc>
                <a:tc>
                  <a:txBody>
                    <a:bodyPr/>
                    <a:lstStyle/>
                    <a:p>
                      <a:pPr algn="ctr" rtl="0">
                        <a:lnSpc>
                          <a:spcPct val="115000"/>
                        </a:lnSpc>
                        <a:spcAft>
                          <a:spcPts val="0"/>
                        </a:spcAft>
                      </a:pPr>
                      <a:r>
                        <a:rPr lang="en-US" sz="2000" dirty="0">
                          <a:solidFill>
                            <a:srgbClr val="FF0000"/>
                          </a:solidFill>
                          <a:effectLst/>
                        </a:rPr>
                        <a:t>Pregnant</a:t>
                      </a:r>
                      <a:endParaRPr lang="en-US" sz="2000" dirty="0">
                        <a:solidFill>
                          <a:srgbClr val="FF0000"/>
                        </a:solidFill>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2000" dirty="0">
                          <a:solidFill>
                            <a:srgbClr val="FF0000"/>
                          </a:solidFill>
                          <a:effectLst/>
                        </a:rPr>
                        <a:t>18.60</a:t>
                      </a:r>
                      <a:endParaRPr lang="en-US" sz="2000" dirty="0">
                        <a:solidFill>
                          <a:srgbClr val="FF0000"/>
                        </a:solidFill>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2000" dirty="0">
                          <a:solidFill>
                            <a:srgbClr val="FF0000"/>
                          </a:solidFill>
                          <a:effectLst/>
                        </a:rPr>
                        <a:t>6.04</a:t>
                      </a:r>
                      <a:endParaRPr lang="en-US" sz="2000" dirty="0">
                        <a:solidFill>
                          <a:srgbClr val="FF0000"/>
                        </a:solidFill>
                        <a:effectLst/>
                        <a:latin typeface="Calibri"/>
                        <a:ea typeface="Calibri"/>
                        <a:cs typeface="Arial"/>
                      </a:endParaRPr>
                    </a:p>
                  </a:txBody>
                  <a:tcPr marL="9525" marR="9525" marT="9525" marB="0" anchor="ctr"/>
                </a:tc>
                <a:tc vMerge="1">
                  <a:txBody>
                    <a:bodyPr/>
                    <a:lstStyle/>
                    <a:p>
                      <a:pPr rtl="1"/>
                      <a:endParaRPr lang="ar-IQ"/>
                    </a:p>
                  </a:txBody>
                  <a:tcPr/>
                </a:tc>
              </a:tr>
              <a:tr h="329140">
                <a:tc rowSpan="2">
                  <a:txBody>
                    <a:bodyPr/>
                    <a:lstStyle/>
                    <a:p>
                      <a:pPr algn="ctr" rtl="0">
                        <a:lnSpc>
                          <a:spcPct val="115000"/>
                        </a:lnSpc>
                        <a:spcAft>
                          <a:spcPts val="0"/>
                        </a:spcAft>
                      </a:pPr>
                      <a:r>
                        <a:rPr lang="en-US" sz="1600">
                          <a:effectLst/>
                        </a:rPr>
                        <a:t>TNF-alpha/IL10 ratio</a:t>
                      </a:r>
                      <a:endParaRPr lang="en-US" sz="16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600">
                          <a:effectLst/>
                        </a:rPr>
                        <a:t>Control</a:t>
                      </a:r>
                      <a:endParaRPr lang="en-US" sz="16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600">
                          <a:effectLst/>
                        </a:rPr>
                        <a:t>0.99</a:t>
                      </a:r>
                      <a:endParaRPr lang="en-US" sz="16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600">
                          <a:effectLst/>
                        </a:rPr>
                        <a:t>0.18</a:t>
                      </a:r>
                      <a:endParaRPr lang="en-US" sz="1600">
                        <a:effectLst/>
                        <a:latin typeface="Calibri"/>
                        <a:ea typeface="Calibri"/>
                        <a:cs typeface="Arial"/>
                      </a:endParaRPr>
                    </a:p>
                  </a:txBody>
                  <a:tcPr marL="9525" marR="9525" marT="9525" marB="0" anchor="ctr"/>
                </a:tc>
                <a:tc rowSpan="2">
                  <a:txBody>
                    <a:bodyPr/>
                    <a:lstStyle/>
                    <a:p>
                      <a:pPr algn="ctr" rtl="0">
                        <a:lnSpc>
                          <a:spcPct val="115000"/>
                        </a:lnSpc>
                        <a:spcAft>
                          <a:spcPts val="0"/>
                        </a:spcAft>
                      </a:pPr>
                      <a:r>
                        <a:rPr lang="en-US" sz="1800" dirty="0">
                          <a:effectLst/>
                        </a:rPr>
                        <a:t>&lt;0.001**</a:t>
                      </a:r>
                      <a:endParaRPr lang="en-US" sz="1800" dirty="0">
                        <a:effectLst/>
                        <a:latin typeface="Calibri"/>
                        <a:ea typeface="Calibri"/>
                        <a:cs typeface="Arial"/>
                      </a:endParaRPr>
                    </a:p>
                  </a:txBody>
                  <a:tcPr marL="9525" marR="9525" marT="9525" marB="0" anchor="ctr">
                    <a:solidFill>
                      <a:srgbClr val="FFFF00"/>
                    </a:solidFill>
                  </a:tcPr>
                </a:tc>
              </a:tr>
              <a:tr h="329140">
                <a:tc vMerge="1">
                  <a:txBody>
                    <a:bodyPr/>
                    <a:lstStyle/>
                    <a:p>
                      <a:pPr rtl="1"/>
                      <a:endParaRPr lang="ar-IQ"/>
                    </a:p>
                  </a:txBody>
                  <a:tcPr/>
                </a:tc>
                <a:tc>
                  <a:txBody>
                    <a:bodyPr/>
                    <a:lstStyle/>
                    <a:p>
                      <a:pPr algn="ctr" rtl="0">
                        <a:lnSpc>
                          <a:spcPct val="115000"/>
                        </a:lnSpc>
                        <a:spcAft>
                          <a:spcPts val="0"/>
                        </a:spcAft>
                      </a:pPr>
                      <a:r>
                        <a:rPr lang="en-US" sz="1800" dirty="0">
                          <a:effectLst/>
                        </a:rPr>
                        <a:t>Pregnant</a:t>
                      </a:r>
                      <a:endParaRPr lang="en-US" sz="1800" dirty="0">
                        <a:effectLst/>
                        <a:latin typeface="Calibri"/>
                        <a:ea typeface="Calibri"/>
                        <a:cs typeface="Arial"/>
                      </a:endParaRPr>
                    </a:p>
                  </a:txBody>
                  <a:tcPr marL="9525" marR="9525" marT="9525" marB="0" anchor="ctr">
                    <a:solidFill>
                      <a:srgbClr val="FFFF00"/>
                    </a:solidFill>
                  </a:tcPr>
                </a:tc>
                <a:tc>
                  <a:txBody>
                    <a:bodyPr/>
                    <a:lstStyle/>
                    <a:p>
                      <a:pPr algn="ctr" rtl="0">
                        <a:lnSpc>
                          <a:spcPct val="115000"/>
                        </a:lnSpc>
                        <a:spcAft>
                          <a:spcPts val="0"/>
                        </a:spcAft>
                      </a:pPr>
                      <a:r>
                        <a:rPr lang="en-US" sz="1800" dirty="0">
                          <a:effectLst/>
                        </a:rPr>
                        <a:t>0.72</a:t>
                      </a:r>
                      <a:endParaRPr lang="en-US" sz="1800" dirty="0">
                        <a:effectLst/>
                        <a:latin typeface="Calibri"/>
                        <a:ea typeface="Calibri"/>
                        <a:cs typeface="Arial"/>
                      </a:endParaRPr>
                    </a:p>
                  </a:txBody>
                  <a:tcPr marL="9525" marR="9525" marT="9525" marB="0" anchor="ctr">
                    <a:solidFill>
                      <a:srgbClr val="FFFF00"/>
                    </a:solidFill>
                  </a:tcPr>
                </a:tc>
                <a:tc>
                  <a:txBody>
                    <a:bodyPr/>
                    <a:lstStyle/>
                    <a:p>
                      <a:pPr algn="ctr" rtl="0">
                        <a:lnSpc>
                          <a:spcPct val="115000"/>
                        </a:lnSpc>
                        <a:spcAft>
                          <a:spcPts val="0"/>
                        </a:spcAft>
                      </a:pPr>
                      <a:r>
                        <a:rPr lang="en-US" sz="1800" dirty="0">
                          <a:effectLst/>
                        </a:rPr>
                        <a:t>0.41</a:t>
                      </a:r>
                      <a:endParaRPr lang="en-US" sz="1800" dirty="0">
                        <a:effectLst/>
                        <a:latin typeface="Calibri"/>
                        <a:ea typeface="Calibri"/>
                        <a:cs typeface="Arial"/>
                      </a:endParaRPr>
                    </a:p>
                  </a:txBody>
                  <a:tcPr marL="9525" marR="9525" marT="9525" marB="0" anchor="ctr">
                    <a:solidFill>
                      <a:srgbClr val="FFFF00"/>
                    </a:solidFill>
                  </a:tcPr>
                </a:tc>
                <a:tc vMerge="1">
                  <a:txBody>
                    <a:bodyPr/>
                    <a:lstStyle/>
                    <a:p>
                      <a:pPr rtl="1"/>
                      <a:endParaRPr lang="ar-IQ"/>
                    </a:p>
                  </a:txBody>
                  <a:tcPr/>
                </a:tc>
              </a:tr>
            </a:tbl>
          </a:graphicData>
        </a:graphic>
      </p:graphicFrame>
      <p:sp>
        <p:nvSpPr>
          <p:cNvPr id="3" name="Rectangle 1"/>
          <p:cNvSpPr>
            <a:spLocks noChangeArrowheads="1"/>
          </p:cNvSpPr>
          <p:nvPr/>
        </p:nvSpPr>
        <p:spPr bwMode="auto">
          <a:xfrm>
            <a:off x="1475656" y="211446"/>
            <a:ext cx="643926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جدول (</a:t>
            </a:r>
            <a:r>
              <a:rPr kumimoji="0" lang="en-US"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4</a:t>
            </a:r>
            <a:r>
              <a:rPr kumimoji="0" lang="ar-IQ"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مستوى </a:t>
            </a: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IL-10</a:t>
            </a:r>
            <a:r>
              <a:rPr kumimoji="0" lang="ar-IQ"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TNF-alpha</a:t>
            </a:r>
            <a:r>
              <a:rPr kumimoji="0" lang="ar-IQ"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بالنسبة لنساء الحوامل وغير الحوامل وخلال فترات الحمل الثلاثة  </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جدول 3"/>
          <p:cNvGraphicFramePr>
            <a:graphicFrameLocks noGrp="1"/>
          </p:cNvGraphicFramePr>
          <p:nvPr>
            <p:extLst>
              <p:ext uri="{D42A27DB-BD31-4B8C-83A1-F6EECF244321}">
                <p14:modId xmlns:p14="http://schemas.microsoft.com/office/powerpoint/2010/main" val="3635505958"/>
              </p:ext>
            </p:extLst>
          </p:nvPr>
        </p:nvGraphicFramePr>
        <p:xfrm>
          <a:off x="1238902" y="3472948"/>
          <a:ext cx="6912768" cy="2944368"/>
        </p:xfrm>
        <a:graphic>
          <a:graphicData uri="http://schemas.openxmlformats.org/drawingml/2006/table">
            <a:tbl>
              <a:tblPr firstRow="1" firstCol="1" bandRow="1">
                <a:tableStyleId>{5C22544A-7EE6-4342-B048-85BDC9FD1C3A}</a:tableStyleId>
              </a:tblPr>
              <a:tblGrid>
                <a:gridCol w="1834316"/>
                <a:gridCol w="1834316"/>
                <a:gridCol w="983595"/>
                <a:gridCol w="915433"/>
                <a:gridCol w="1345108"/>
              </a:tblGrid>
              <a:tr h="259229">
                <a:tc>
                  <a:txBody>
                    <a:bodyPr/>
                    <a:lstStyle/>
                    <a:p>
                      <a:pPr algn="l">
                        <a:lnSpc>
                          <a:spcPct val="115000"/>
                        </a:lnSpc>
                      </a:pPr>
                      <a:endParaRPr lang="en-US" sz="1600" dirty="0">
                        <a:effectLst/>
                        <a:latin typeface="Calibri"/>
                      </a:endParaRPr>
                    </a:p>
                  </a:txBody>
                  <a:tcPr marL="68580" marR="68580" marT="0" marB="0" anchor="ctr"/>
                </a:tc>
                <a:tc>
                  <a:txBody>
                    <a:bodyPr/>
                    <a:lstStyle/>
                    <a:p>
                      <a:pPr algn="l">
                        <a:lnSpc>
                          <a:spcPct val="115000"/>
                        </a:lnSpc>
                      </a:pPr>
                      <a:endParaRPr lang="en-US" sz="1600">
                        <a:effectLst/>
                        <a:latin typeface="Calibri"/>
                      </a:endParaRPr>
                    </a:p>
                  </a:txBody>
                  <a:tcPr marL="68580" marR="68580" marT="0" marB="0" anchor="ctr"/>
                </a:tc>
                <a:tc>
                  <a:txBody>
                    <a:bodyPr/>
                    <a:lstStyle/>
                    <a:p>
                      <a:pPr algn="just" rtl="0">
                        <a:lnSpc>
                          <a:spcPct val="115000"/>
                        </a:lnSpc>
                        <a:spcAft>
                          <a:spcPts val="0"/>
                        </a:spcAft>
                      </a:pPr>
                      <a:r>
                        <a:rPr lang="en-US" sz="1600">
                          <a:effectLst/>
                        </a:rPr>
                        <a:t>Mean</a:t>
                      </a:r>
                      <a:endParaRPr lang="en-US" sz="1600">
                        <a:effectLst/>
                        <a:latin typeface="Calibri"/>
                        <a:ea typeface="Calibri"/>
                        <a:cs typeface="Arial"/>
                      </a:endParaRPr>
                    </a:p>
                  </a:txBody>
                  <a:tcPr marL="68580" marR="68580" marT="0" marB="0" anchor="ctr"/>
                </a:tc>
                <a:tc>
                  <a:txBody>
                    <a:bodyPr/>
                    <a:lstStyle/>
                    <a:p>
                      <a:pPr algn="just" rtl="0">
                        <a:lnSpc>
                          <a:spcPct val="115000"/>
                        </a:lnSpc>
                        <a:spcAft>
                          <a:spcPts val="0"/>
                        </a:spcAft>
                      </a:pPr>
                      <a:r>
                        <a:rPr lang="en-US" sz="1600">
                          <a:effectLst/>
                        </a:rPr>
                        <a:t>SD</a:t>
                      </a:r>
                      <a:endParaRPr lang="en-US" sz="1600">
                        <a:effectLst/>
                        <a:latin typeface="Calibri"/>
                        <a:ea typeface="Calibri"/>
                        <a:cs typeface="Arial"/>
                      </a:endParaRPr>
                    </a:p>
                  </a:txBody>
                  <a:tcPr marL="68580" marR="68580" marT="0" marB="0" anchor="ctr"/>
                </a:tc>
                <a:tc>
                  <a:txBody>
                    <a:bodyPr/>
                    <a:lstStyle/>
                    <a:p>
                      <a:pPr algn="just" rtl="0">
                        <a:lnSpc>
                          <a:spcPct val="115000"/>
                        </a:lnSpc>
                        <a:spcAft>
                          <a:spcPts val="0"/>
                        </a:spcAft>
                      </a:pPr>
                      <a:r>
                        <a:rPr lang="en-US" sz="1600" dirty="0">
                          <a:effectLst/>
                        </a:rPr>
                        <a:t>p value</a:t>
                      </a:r>
                      <a:endParaRPr lang="en-US" sz="1600" dirty="0">
                        <a:effectLst/>
                        <a:latin typeface="Calibri"/>
                        <a:ea typeface="Calibri"/>
                        <a:cs typeface="Arial"/>
                      </a:endParaRPr>
                    </a:p>
                  </a:txBody>
                  <a:tcPr marL="68580" marR="68580" marT="0" marB="0" anchor="ctr"/>
                </a:tc>
              </a:tr>
              <a:tr h="259229">
                <a:tc rowSpan="3">
                  <a:txBody>
                    <a:bodyPr/>
                    <a:lstStyle/>
                    <a:p>
                      <a:pPr algn="just" rtl="0">
                        <a:lnSpc>
                          <a:spcPct val="115000"/>
                        </a:lnSpc>
                        <a:spcAft>
                          <a:spcPts val="0"/>
                        </a:spcAft>
                      </a:pPr>
                      <a:r>
                        <a:rPr lang="en-US" sz="1600">
                          <a:effectLst/>
                        </a:rPr>
                        <a:t>TNF-alpha</a:t>
                      </a:r>
                      <a:endParaRPr lang="en-US" sz="1600">
                        <a:effectLst/>
                        <a:latin typeface="Calibri"/>
                        <a:ea typeface="Calibri"/>
                        <a:cs typeface="Arial"/>
                      </a:endParaRPr>
                    </a:p>
                  </a:txBody>
                  <a:tcPr marL="68580" marR="68580" marT="0" marB="0" anchor="ctr"/>
                </a:tc>
                <a:tc>
                  <a:txBody>
                    <a:bodyPr/>
                    <a:lstStyle/>
                    <a:p>
                      <a:pPr algn="just" rtl="0">
                        <a:lnSpc>
                          <a:spcPct val="115000"/>
                        </a:lnSpc>
                        <a:spcAft>
                          <a:spcPts val="0"/>
                        </a:spcAft>
                      </a:pPr>
                      <a:r>
                        <a:rPr lang="en-US" sz="1600">
                          <a:effectLst/>
                        </a:rPr>
                        <a:t>First trimester</a:t>
                      </a:r>
                      <a:endParaRPr lang="en-US" sz="1600">
                        <a:effectLst/>
                        <a:latin typeface="Calibri"/>
                        <a:ea typeface="Calibri"/>
                        <a:cs typeface="Arial"/>
                      </a:endParaRPr>
                    </a:p>
                  </a:txBody>
                  <a:tcPr marL="68580" marR="68580" marT="0" marB="0" anchor="ctr"/>
                </a:tc>
                <a:tc>
                  <a:txBody>
                    <a:bodyPr/>
                    <a:lstStyle/>
                    <a:p>
                      <a:pPr algn="just" rtl="0">
                        <a:lnSpc>
                          <a:spcPct val="115000"/>
                        </a:lnSpc>
                        <a:spcAft>
                          <a:spcPts val="0"/>
                        </a:spcAft>
                      </a:pPr>
                      <a:r>
                        <a:rPr lang="en-US" sz="1600">
                          <a:effectLst/>
                        </a:rPr>
                        <a:t>13.24</a:t>
                      </a:r>
                      <a:endParaRPr lang="en-US" sz="1600">
                        <a:effectLst/>
                        <a:latin typeface="Calibri"/>
                        <a:ea typeface="Calibri"/>
                        <a:cs typeface="Arial"/>
                      </a:endParaRPr>
                    </a:p>
                  </a:txBody>
                  <a:tcPr marL="68580" marR="68580" marT="0" marB="0" anchor="ctr"/>
                </a:tc>
                <a:tc>
                  <a:txBody>
                    <a:bodyPr/>
                    <a:lstStyle/>
                    <a:p>
                      <a:pPr algn="just" rtl="0">
                        <a:lnSpc>
                          <a:spcPct val="115000"/>
                        </a:lnSpc>
                        <a:spcAft>
                          <a:spcPts val="0"/>
                        </a:spcAft>
                      </a:pPr>
                      <a:r>
                        <a:rPr lang="en-US" sz="1600">
                          <a:effectLst/>
                        </a:rPr>
                        <a:t>1.84</a:t>
                      </a:r>
                      <a:endParaRPr lang="en-US" sz="1600">
                        <a:effectLst/>
                        <a:latin typeface="Calibri"/>
                        <a:ea typeface="Calibri"/>
                        <a:cs typeface="Arial"/>
                      </a:endParaRPr>
                    </a:p>
                  </a:txBody>
                  <a:tcPr marL="68580" marR="68580" marT="0" marB="0" anchor="ctr"/>
                </a:tc>
                <a:tc rowSpan="3">
                  <a:txBody>
                    <a:bodyPr/>
                    <a:lstStyle/>
                    <a:p>
                      <a:pPr algn="just" rtl="0">
                        <a:lnSpc>
                          <a:spcPct val="115000"/>
                        </a:lnSpc>
                        <a:spcAft>
                          <a:spcPts val="0"/>
                        </a:spcAft>
                      </a:pPr>
                      <a:r>
                        <a:rPr lang="en-US" sz="1800" dirty="0">
                          <a:solidFill>
                            <a:schemeClr val="tx1"/>
                          </a:solidFill>
                          <a:effectLst/>
                        </a:rPr>
                        <a:t>&lt;0.001**</a:t>
                      </a:r>
                      <a:endParaRPr lang="en-US" sz="1800" dirty="0">
                        <a:solidFill>
                          <a:schemeClr val="tx1"/>
                        </a:solidFill>
                        <a:effectLst/>
                        <a:latin typeface="Calibri"/>
                        <a:ea typeface="Calibri"/>
                        <a:cs typeface="Arial"/>
                      </a:endParaRPr>
                    </a:p>
                  </a:txBody>
                  <a:tcPr marL="68580" marR="68580" marT="0" marB="0" anchor="ctr">
                    <a:solidFill>
                      <a:srgbClr val="FFFF00"/>
                    </a:solidFill>
                  </a:tcPr>
                </a:tc>
              </a:tr>
              <a:tr h="259229">
                <a:tc vMerge="1">
                  <a:txBody>
                    <a:bodyPr/>
                    <a:lstStyle/>
                    <a:p>
                      <a:pPr rtl="1"/>
                      <a:endParaRPr lang="ar-IQ"/>
                    </a:p>
                  </a:txBody>
                  <a:tcPr/>
                </a:tc>
                <a:tc>
                  <a:txBody>
                    <a:bodyPr/>
                    <a:lstStyle/>
                    <a:p>
                      <a:pPr algn="just" rtl="0">
                        <a:lnSpc>
                          <a:spcPct val="115000"/>
                        </a:lnSpc>
                        <a:spcAft>
                          <a:spcPts val="0"/>
                        </a:spcAft>
                      </a:pPr>
                      <a:r>
                        <a:rPr lang="en-US" sz="1600">
                          <a:solidFill>
                            <a:schemeClr val="tx1"/>
                          </a:solidFill>
                          <a:effectLst/>
                        </a:rPr>
                        <a:t>Second trimester</a:t>
                      </a:r>
                      <a:endParaRPr lang="en-US" sz="1600">
                        <a:solidFill>
                          <a:schemeClr val="tx1"/>
                        </a:solidFill>
                        <a:effectLst/>
                        <a:latin typeface="Calibri"/>
                        <a:ea typeface="Calibri"/>
                        <a:cs typeface="Arial"/>
                      </a:endParaRPr>
                    </a:p>
                  </a:txBody>
                  <a:tcPr marL="68580" marR="68580" marT="0" marB="0" anchor="ctr"/>
                </a:tc>
                <a:tc>
                  <a:txBody>
                    <a:bodyPr/>
                    <a:lstStyle/>
                    <a:p>
                      <a:pPr algn="just" rtl="0">
                        <a:lnSpc>
                          <a:spcPct val="115000"/>
                        </a:lnSpc>
                        <a:spcAft>
                          <a:spcPts val="0"/>
                        </a:spcAft>
                      </a:pPr>
                      <a:r>
                        <a:rPr lang="en-US" sz="1600">
                          <a:solidFill>
                            <a:schemeClr val="tx1"/>
                          </a:solidFill>
                          <a:effectLst/>
                        </a:rPr>
                        <a:t>11.30</a:t>
                      </a:r>
                      <a:endParaRPr lang="en-US" sz="1600">
                        <a:solidFill>
                          <a:schemeClr val="tx1"/>
                        </a:solidFill>
                        <a:effectLst/>
                        <a:latin typeface="Calibri"/>
                        <a:ea typeface="Calibri"/>
                        <a:cs typeface="Arial"/>
                      </a:endParaRPr>
                    </a:p>
                  </a:txBody>
                  <a:tcPr marL="68580" marR="68580" marT="0" marB="0" anchor="ctr"/>
                </a:tc>
                <a:tc>
                  <a:txBody>
                    <a:bodyPr/>
                    <a:lstStyle/>
                    <a:p>
                      <a:pPr algn="just" rtl="0">
                        <a:lnSpc>
                          <a:spcPct val="115000"/>
                        </a:lnSpc>
                        <a:spcAft>
                          <a:spcPts val="0"/>
                        </a:spcAft>
                      </a:pPr>
                      <a:r>
                        <a:rPr lang="en-US" sz="1600" dirty="0">
                          <a:solidFill>
                            <a:schemeClr val="tx1"/>
                          </a:solidFill>
                          <a:effectLst/>
                        </a:rPr>
                        <a:t>1.66</a:t>
                      </a:r>
                      <a:endParaRPr lang="en-US" sz="1600" dirty="0">
                        <a:solidFill>
                          <a:schemeClr val="tx1"/>
                        </a:solidFill>
                        <a:effectLst/>
                        <a:latin typeface="Calibri"/>
                        <a:ea typeface="Calibri"/>
                        <a:cs typeface="Arial"/>
                      </a:endParaRPr>
                    </a:p>
                  </a:txBody>
                  <a:tcPr marL="68580" marR="68580" marT="0" marB="0" anchor="ctr"/>
                </a:tc>
                <a:tc vMerge="1">
                  <a:txBody>
                    <a:bodyPr/>
                    <a:lstStyle/>
                    <a:p>
                      <a:pPr rtl="1"/>
                      <a:endParaRPr lang="ar-IQ"/>
                    </a:p>
                  </a:txBody>
                  <a:tcPr/>
                </a:tc>
              </a:tr>
              <a:tr h="259229">
                <a:tc vMerge="1">
                  <a:txBody>
                    <a:bodyPr/>
                    <a:lstStyle/>
                    <a:p>
                      <a:pPr rtl="1"/>
                      <a:endParaRPr lang="ar-IQ"/>
                    </a:p>
                  </a:txBody>
                  <a:tcPr/>
                </a:tc>
                <a:tc>
                  <a:txBody>
                    <a:bodyPr/>
                    <a:lstStyle/>
                    <a:p>
                      <a:pPr algn="just" rtl="0">
                        <a:lnSpc>
                          <a:spcPct val="115000"/>
                        </a:lnSpc>
                        <a:spcAft>
                          <a:spcPts val="0"/>
                        </a:spcAft>
                      </a:pPr>
                      <a:r>
                        <a:rPr lang="en-US" sz="1800" dirty="0">
                          <a:solidFill>
                            <a:schemeClr val="tx1"/>
                          </a:solidFill>
                          <a:effectLst/>
                        </a:rPr>
                        <a:t>Third trimester</a:t>
                      </a:r>
                      <a:endParaRPr lang="en-US" sz="1800" dirty="0">
                        <a:solidFill>
                          <a:schemeClr val="tx1"/>
                        </a:solidFill>
                        <a:effectLst/>
                        <a:latin typeface="Calibri"/>
                        <a:ea typeface="Calibri"/>
                        <a:cs typeface="Arial"/>
                      </a:endParaRPr>
                    </a:p>
                  </a:txBody>
                  <a:tcPr marL="68580" marR="68580" marT="0" marB="0" anchor="ctr">
                    <a:solidFill>
                      <a:srgbClr val="FFFF00"/>
                    </a:solidFill>
                  </a:tcPr>
                </a:tc>
                <a:tc>
                  <a:txBody>
                    <a:bodyPr/>
                    <a:lstStyle/>
                    <a:p>
                      <a:pPr algn="just" rtl="0">
                        <a:lnSpc>
                          <a:spcPct val="115000"/>
                        </a:lnSpc>
                        <a:spcAft>
                          <a:spcPts val="0"/>
                        </a:spcAft>
                      </a:pPr>
                      <a:r>
                        <a:rPr lang="en-US" sz="1800" dirty="0">
                          <a:solidFill>
                            <a:schemeClr val="tx1"/>
                          </a:solidFill>
                          <a:effectLst/>
                        </a:rPr>
                        <a:t>10.13</a:t>
                      </a:r>
                      <a:endParaRPr lang="en-US" sz="1800" dirty="0">
                        <a:solidFill>
                          <a:schemeClr val="tx1"/>
                        </a:solidFill>
                        <a:effectLst/>
                        <a:latin typeface="Calibri"/>
                        <a:ea typeface="Calibri"/>
                        <a:cs typeface="Arial"/>
                      </a:endParaRPr>
                    </a:p>
                  </a:txBody>
                  <a:tcPr marL="68580" marR="68580" marT="0" marB="0" anchor="ctr">
                    <a:solidFill>
                      <a:srgbClr val="FFFF00"/>
                    </a:solidFill>
                  </a:tcPr>
                </a:tc>
                <a:tc>
                  <a:txBody>
                    <a:bodyPr/>
                    <a:lstStyle/>
                    <a:p>
                      <a:pPr algn="just" rtl="0">
                        <a:lnSpc>
                          <a:spcPct val="115000"/>
                        </a:lnSpc>
                        <a:spcAft>
                          <a:spcPts val="0"/>
                        </a:spcAft>
                      </a:pPr>
                      <a:r>
                        <a:rPr lang="en-US" sz="1800" dirty="0">
                          <a:solidFill>
                            <a:schemeClr val="tx1"/>
                          </a:solidFill>
                          <a:effectLst/>
                        </a:rPr>
                        <a:t>0.90</a:t>
                      </a:r>
                      <a:endParaRPr lang="en-US" sz="1800" dirty="0">
                        <a:solidFill>
                          <a:schemeClr val="tx1"/>
                        </a:solidFill>
                        <a:effectLst/>
                        <a:latin typeface="Calibri"/>
                        <a:ea typeface="Calibri"/>
                        <a:cs typeface="Arial"/>
                      </a:endParaRPr>
                    </a:p>
                  </a:txBody>
                  <a:tcPr marL="68580" marR="68580" marT="0" marB="0" anchor="ctr">
                    <a:solidFill>
                      <a:srgbClr val="FFFF00"/>
                    </a:solidFill>
                  </a:tcPr>
                </a:tc>
                <a:tc vMerge="1">
                  <a:txBody>
                    <a:bodyPr/>
                    <a:lstStyle/>
                    <a:p>
                      <a:pPr rtl="1"/>
                      <a:endParaRPr lang="ar-IQ"/>
                    </a:p>
                  </a:txBody>
                  <a:tcPr/>
                </a:tc>
              </a:tr>
              <a:tr h="259229">
                <a:tc rowSpan="3">
                  <a:txBody>
                    <a:bodyPr/>
                    <a:lstStyle/>
                    <a:p>
                      <a:pPr algn="just" rtl="0">
                        <a:lnSpc>
                          <a:spcPct val="115000"/>
                        </a:lnSpc>
                        <a:spcAft>
                          <a:spcPts val="0"/>
                        </a:spcAft>
                      </a:pPr>
                      <a:r>
                        <a:rPr lang="en-US" sz="1600">
                          <a:effectLst/>
                        </a:rPr>
                        <a:t>IL10</a:t>
                      </a:r>
                      <a:endParaRPr lang="en-US" sz="1600">
                        <a:effectLst/>
                        <a:latin typeface="Calibri"/>
                        <a:ea typeface="Calibri"/>
                        <a:cs typeface="Arial"/>
                      </a:endParaRPr>
                    </a:p>
                  </a:txBody>
                  <a:tcPr marL="68580" marR="68580" marT="0" marB="0" anchor="ctr"/>
                </a:tc>
                <a:tc>
                  <a:txBody>
                    <a:bodyPr/>
                    <a:lstStyle/>
                    <a:p>
                      <a:pPr algn="just" rtl="0">
                        <a:lnSpc>
                          <a:spcPct val="115000"/>
                        </a:lnSpc>
                        <a:spcAft>
                          <a:spcPts val="0"/>
                        </a:spcAft>
                      </a:pPr>
                      <a:r>
                        <a:rPr lang="en-US" sz="1600" dirty="0">
                          <a:effectLst/>
                        </a:rPr>
                        <a:t>First trimester</a:t>
                      </a:r>
                      <a:endParaRPr lang="en-US" sz="1600" dirty="0">
                        <a:effectLst/>
                        <a:latin typeface="Calibri"/>
                        <a:ea typeface="Calibri"/>
                        <a:cs typeface="Arial"/>
                      </a:endParaRPr>
                    </a:p>
                  </a:txBody>
                  <a:tcPr marL="68580" marR="68580" marT="0" marB="0" anchor="ctr"/>
                </a:tc>
                <a:tc>
                  <a:txBody>
                    <a:bodyPr/>
                    <a:lstStyle/>
                    <a:p>
                      <a:pPr algn="just" rtl="0">
                        <a:lnSpc>
                          <a:spcPct val="115000"/>
                        </a:lnSpc>
                        <a:spcAft>
                          <a:spcPts val="0"/>
                        </a:spcAft>
                      </a:pPr>
                      <a:r>
                        <a:rPr lang="en-US" sz="1600" dirty="0">
                          <a:effectLst/>
                        </a:rPr>
                        <a:t>12.03</a:t>
                      </a:r>
                      <a:endParaRPr lang="en-US" sz="1600" dirty="0">
                        <a:effectLst/>
                        <a:latin typeface="Calibri"/>
                        <a:ea typeface="Calibri"/>
                        <a:cs typeface="Arial"/>
                      </a:endParaRPr>
                    </a:p>
                  </a:txBody>
                  <a:tcPr marL="68580" marR="68580" marT="0" marB="0" anchor="ctr"/>
                </a:tc>
                <a:tc>
                  <a:txBody>
                    <a:bodyPr/>
                    <a:lstStyle/>
                    <a:p>
                      <a:pPr algn="just" rtl="0">
                        <a:lnSpc>
                          <a:spcPct val="115000"/>
                        </a:lnSpc>
                        <a:spcAft>
                          <a:spcPts val="0"/>
                        </a:spcAft>
                      </a:pPr>
                      <a:r>
                        <a:rPr lang="en-US" sz="1600" dirty="0">
                          <a:effectLst/>
                        </a:rPr>
                        <a:t>2.94</a:t>
                      </a:r>
                      <a:endParaRPr lang="en-US" sz="1600" dirty="0">
                        <a:effectLst/>
                        <a:latin typeface="Calibri"/>
                        <a:ea typeface="Calibri"/>
                        <a:cs typeface="Arial"/>
                      </a:endParaRPr>
                    </a:p>
                  </a:txBody>
                  <a:tcPr marL="68580" marR="68580" marT="0" marB="0" anchor="ctr"/>
                </a:tc>
                <a:tc rowSpan="3">
                  <a:txBody>
                    <a:bodyPr/>
                    <a:lstStyle/>
                    <a:p>
                      <a:pPr algn="just" rtl="0">
                        <a:lnSpc>
                          <a:spcPct val="115000"/>
                        </a:lnSpc>
                        <a:spcAft>
                          <a:spcPts val="0"/>
                        </a:spcAft>
                      </a:pPr>
                      <a:r>
                        <a:rPr lang="en-US" sz="2000" dirty="0">
                          <a:solidFill>
                            <a:srgbClr val="FF0000"/>
                          </a:solidFill>
                          <a:effectLst/>
                        </a:rPr>
                        <a:t>&lt;0.001**</a:t>
                      </a:r>
                      <a:endParaRPr lang="en-US" sz="2000" dirty="0">
                        <a:solidFill>
                          <a:srgbClr val="FF0000"/>
                        </a:solidFill>
                        <a:effectLst/>
                        <a:latin typeface="Calibri"/>
                        <a:ea typeface="Calibri"/>
                        <a:cs typeface="Arial"/>
                      </a:endParaRPr>
                    </a:p>
                  </a:txBody>
                  <a:tcPr marL="68580" marR="68580" marT="0" marB="0" anchor="ctr"/>
                </a:tc>
              </a:tr>
              <a:tr h="259229">
                <a:tc vMerge="1">
                  <a:txBody>
                    <a:bodyPr/>
                    <a:lstStyle/>
                    <a:p>
                      <a:pPr rtl="1"/>
                      <a:endParaRPr lang="ar-IQ"/>
                    </a:p>
                  </a:txBody>
                  <a:tcPr/>
                </a:tc>
                <a:tc>
                  <a:txBody>
                    <a:bodyPr/>
                    <a:lstStyle/>
                    <a:p>
                      <a:pPr algn="just" rtl="0">
                        <a:lnSpc>
                          <a:spcPct val="115000"/>
                        </a:lnSpc>
                        <a:spcAft>
                          <a:spcPts val="0"/>
                        </a:spcAft>
                      </a:pPr>
                      <a:r>
                        <a:rPr lang="en-US" sz="1600">
                          <a:effectLst/>
                        </a:rPr>
                        <a:t>Second trimester</a:t>
                      </a:r>
                      <a:endParaRPr lang="en-US" sz="1600">
                        <a:effectLst/>
                        <a:latin typeface="Calibri"/>
                        <a:ea typeface="Calibri"/>
                        <a:cs typeface="Arial"/>
                      </a:endParaRPr>
                    </a:p>
                  </a:txBody>
                  <a:tcPr marL="68580" marR="68580" marT="0" marB="0" anchor="ctr"/>
                </a:tc>
                <a:tc>
                  <a:txBody>
                    <a:bodyPr/>
                    <a:lstStyle/>
                    <a:p>
                      <a:pPr algn="just" rtl="0">
                        <a:lnSpc>
                          <a:spcPct val="115000"/>
                        </a:lnSpc>
                        <a:spcAft>
                          <a:spcPts val="0"/>
                        </a:spcAft>
                      </a:pPr>
                      <a:r>
                        <a:rPr lang="en-US" sz="1600">
                          <a:effectLst/>
                        </a:rPr>
                        <a:t>21.67</a:t>
                      </a:r>
                      <a:endParaRPr lang="en-US" sz="1600">
                        <a:effectLst/>
                        <a:latin typeface="Calibri"/>
                        <a:ea typeface="Calibri"/>
                        <a:cs typeface="Arial"/>
                      </a:endParaRPr>
                    </a:p>
                  </a:txBody>
                  <a:tcPr marL="68580" marR="68580" marT="0" marB="0" anchor="ctr"/>
                </a:tc>
                <a:tc>
                  <a:txBody>
                    <a:bodyPr/>
                    <a:lstStyle/>
                    <a:p>
                      <a:pPr algn="just" rtl="0">
                        <a:lnSpc>
                          <a:spcPct val="115000"/>
                        </a:lnSpc>
                        <a:spcAft>
                          <a:spcPts val="0"/>
                        </a:spcAft>
                      </a:pPr>
                      <a:r>
                        <a:rPr lang="en-US" sz="1600" dirty="0">
                          <a:effectLst/>
                        </a:rPr>
                        <a:t>3.21</a:t>
                      </a:r>
                      <a:endParaRPr lang="en-US" sz="1600" dirty="0">
                        <a:effectLst/>
                        <a:latin typeface="Calibri"/>
                        <a:ea typeface="Calibri"/>
                        <a:cs typeface="Arial"/>
                      </a:endParaRPr>
                    </a:p>
                  </a:txBody>
                  <a:tcPr marL="68580" marR="68580" marT="0" marB="0" anchor="ctr"/>
                </a:tc>
                <a:tc vMerge="1">
                  <a:txBody>
                    <a:bodyPr/>
                    <a:lstStyle/>
                    <a:p>
                      <a:pPr rtl="1"/>
                      <a:endParaRPr lang="ar-IQ"/>
                    </a:p>
                  </a:txBody>
                  <a:tcPr/>
                </a:tc>
              </a:tr>
              <a:tr h="259229">
                <a:tc vMerge="1">
                  <a:txBody>
                    <a:bodyPr/>
                    <a:lstStyle/>
                    <a:p>
                      <a:pPr rtl="1"/>
                      <a:endParaRPr lang="ar-IQ"/>
                    </a:p>
                  </a:txBody>
                  <a:tcPr/>
                </a:tc>
                <a:tc>
                  <a:txBody>
                    <a:bodyPr/>
                    <a:lstStyle/>
                    <a:p>
                      <a:pPr algn="just" rtl="0">
                        <a:lnSpc>
                          <a:spcPct val="115000"/>
                        </a:lnSpc>
                        <a:spcAft>
                          <a:spcPts val="0"/>
                        </a:spcAft>
                      </a:pPr>
                      <a:r>
                        <a:rPr lang="en-US" sz="2000" dirty="0">
                          <a:solidFill>
                            <a:srgbClr val="FF0000"/>
                          </a:solidFill>
                          <a:effectLst/>
                        </a:rPr>
                        <a:t>Third trimester</a:t>
                      </a:r>
                      <a:endParaRPr lang="en-US" sz="2000" dirty="0">
                        <a:solidFill>
                          <a:srgbClr val="FF0000"/>
                        </a:solidFill>
                        <a:effectLst/>
                        <a:latin typeface="Calibri"/>
                        <a:ea typeface="Calibri"/>
                        <a:cs typeface="Arial"/>
                      </a:endParaRPr>
                    </a:p>
                  </a:txBody>
                  <a:tcPr marL="68580" marR="68580" marT="0" marB="0" anchor="ctr"/>
                </a:tc>
                <a:tc>
                  <a:txBody>
                    <a:bodyPr/>
                    <a:lstStyle/>
                    <a:p>
                      <a:pPr algn="just" rtl="0">
                        <a:lnSpc>
                          <a:spcPct val="115000"/>
                        </a:lnSpc>
                        <a:spcAft>
                          <a:spcPts val="0"/>
                        </a:spcAft>
                      </a:pPr>
                      <a:r>
                        <a:rPr lang="en-US" sz="2000" dirty="0">
                          <a:solidFill>
                            <a:srgbClr val="FF0000"/>
                          </a:solidFill>
                          <a:effectLst/>
                        </a:rPr>
                        <a:t>22.10</a:t>
                      </a:r>
                      <a:endParaRPr lang="en-US" sz="2000" dirty="0">
                        <a:solidFill>
                          <a:srgbClr val="FF0000"/>
                        </a:solidFill>
                        <a:effectLst/>
                        <a:latin typeface="Calibri"/>
                        <a:ea typeface="Calibri"/>
                        <a:cs typeface="Arial"/>
                      </a:endParaRPr>
                    </a:p>
                  </a:txBody>
                  <a:tcPr marL="68580" marR="68580" marT="0" marB="0" anchor="ctr"/>
                </a:tc>
                <a:tc>
                  <a:txBody>
                    <a:bodyPr/>
                    <a:lstStyle/>
                    <a:p>
                      <a:pPr algn="just" rtl="0">
                        <a:lnSpc>
                          <a:spcPct val="115000"/>
                        </a:lnSpc>
                        <a:spcAft>
                          <a:spcPts val="0"/>
                        </a:spcAft>
                      </a:pPr>
                      <a:r>
                        <a:rPr lang="en-US" sz="2000" dirty="0">
                          <a:solidFill>
                            <a:srgbClr val="FF0000"/>
                          </a:solidFill>
                          <a:effectLst/>
                        </a:rPr>
                        <a:t>5.11</a:t>
                      </a:r>
                      <a:endParaRPr lang="en-US" sz="2000" dirty="0">
                        <a:solidFill>
                          <a:srgbClr val="FF0000"/>
                        </a:solidFill>
                        <a:effectLst/>
                        <a:latin typeface="Calibri"/>
                        <a:ea typeface="Calibri"/>
                        <a:cs typeface="Arial"/>
                      </a:endParaRPr>
                    </a:p>
                  </a:txBody>
                  <a:tcPr marL="68580" marR="68580" marT="0" marB="0" anchor="ctr"/>
                </a:tc>
                <a:tc vMerge="1">
                  <a:txBody>
                    <a:bodyPr/>
                    <a:lstStyle/>
                    <a:p>
                      <a:pPr rtl="1"/>
                      <a:endParaRPr lang="ar-IQ"/>
                    </a:p>
                  </a:txBody>
                  <a:tcPr/>
                </a:tc>
              </a:tr>
              <a:tr h="259229">
                <a:tc rowSpan="3">
                  <a:txBody>
                    <a:bodyPr/>
                    <a:lstStyle/>
                    <a:p>
                      <a:pPr algn="just" rtl="0">
                        <a:lnSpc>
                          <a:spcPct val="115000"/>
                        </a:lnSpc>
                        <a:spcAft>
                          <a:spcPts val="0"/>
                        </a:spcAft>
                      </a:pPr>
                      <a:r>
                        <a:rPr lang="en-US" sz="1600">
                          <a:effectLst/>
                        </a:rPr>
                        <a:t>TNF-alpha/IL10 </a:t>
                      </a:r>
                      <a:endParaRPr lang="en-US" sz="1600">
                        <a:effectLst/>
                        <a:latin typeface="Calibri"/>
                        <a:ea typeface="Calibri"/>
                        <a:cs typeface="Arial"/>
                      </a:endParaRPr>
                    </a:p>
                  </a:txBody>
                  <a:tcPr marL="68580" marR="68580" marT="0" marB="0" anchor="ctr"/>
                </a:tc>
                <a:tc>
                  <a:txBody>
                    <a:bodyPr/>
                    <a:lstStyle/>
                    <a:p>
                      <a:pPr algn="just" rtl="0">
                        <a:lnSpc>
                          <a:spcPct val="115000"/>
                        </a:lnSpc>
                        <a:spcAft>
                          <a:spcPts val="0"/>
                        </a:spcAft>
                      </a:pPr>
                      <a:r>
                        <a:rPr lang="en-US" sz="1600" dirty="0">
                          <a:effectLst/>
                        </a:rPr>
                        <a:t>First trimester</a:t>
                      </a:r>
                      <a:endParaRPr lang="en-US" sz="1600" dirty="0">
                        <a:effectLst/>
                        <a:latin typeface="Calibri"/>
                        <a:ea typeface="Calibri"/>
                        <a:cs typeface="Arial"/>
                      </a:endParaRPr>
                    </a:p>
                  </a:txBody>
                  <a:tcPr marL="68580" marR="68580" marT="0" marB="0" anchor="ctr"/>
                </a:tc>
                <a:tc>
                  <a:txBody>
                    <a:bodyPr/>
                    <a:lstStyle/>
                    <a:p>
                      <a:pPr algn="just" rtl="0">
                        <a:lnSpc>
                          <a:spcPct val="115000"/>
                        </a:lnSpc>
                        <a:spcAft>
                          <a:spcPts val="0"/>
                        </a:spcAft>
                      </a:pPr>
                      <a:r>
                        <a:rPr lang="en-US" sz="1600">
                          <a:effectLst/>
                        </a:rPr>
                        <a:t>1.15</a:t>
                      </a:r>
                      <a:endParaRPr lang="en-US" sz="1600">
                        <a:effectLst/>
                        <a:latin typeface="Calibri"/>
                        <a:ea typeface="Calibri"/>
                        <a:cs typeface="Arial"/>
                      </a:endParaRPr>
                    </a:p>
                  </a:txBody>
                  <a:tcPr marL="68580" marR="68580" marT="0" marB="0" anchor="ctr"/>
                </a:tc>
                <a:tc>
                  <a:txBody>
                    <a:bodyPr/>
                    <a:lstStyle/>
                    <a:p>
                      <a:pPr algn="just" rtl="0">
                        <a:lnSpc>
                          <a:spcPct val="115000"/>
                        </a:lnSpc>
                        <a:spcAft>
                          <a:spcPts val="0"/>
                        </a:spcAft>
                      </a:pPr>
                      <a:r>
                        <a:rPr lang="en-US" sz="1600">
                          <a:effectLst/>
                        </a:rPr>
                        <a:t>0.44</a:t>
                      </a:r>
                      <a:endParaRPr lang="en-US" sz="1600">
                        <a:effectLst/>
                        <a:latin typeface="Calibri"/>
                        <a:ea typeface="Calibri"/>
                        <a:cs typeface="Arial"/>
                      </a:endParaRPr>
                    </a:p>
                  </a:txBody>
                  <a:tcPr marL="68580" marR="68580" marT="0" marB="0" anchor="ctr"/>
                </a:tc>
                <a:tc rowSpan="3">
                  <a:txBody>
                    <a:bodyPr/>
                    <a:lstStyle/>
                    <a:p>
                      <a:pPr algn="just" rtl="0">
                        <a:lnSpc>
                          <a:spcPct val="115000"/>
                        </a:lnSpc>
                        <a:spcAft>
                          <a:spcPts val="0"/>
                        </a:spcAft>
                      </a:pPr>
                      <a:r>
                        <a:rPr lang="en-US" sz="1800" dirty="0">
                          <a:effectLst/>
                        </a:rPr>
                        <a:t>&lt;0.001**</a:t>
                      </a:r>
                      <a:endParaRPr lang="en-US" sz="1800" dirty="0">
                        <a:effectLst/>
                        <a:latin typeface="Calibri"/>
                        <a:ea typeface="Calibri"/>
                        <a:cs typeface="Arial"/>
                      </a:endParaRPr>
                    </a:p>
                  </a:txBody>
                  <a:tcPr marL="68580" marR="68580" marT="0" marB="0" anchor="ctr">
                    <a:solidFill>
                      <a:srgbClr val="FFFF00"/>
                    </a:solidFill>
                  </a:tcPr>
                </a:tc>
              </a:tr>
              <a:tr h="259229">
                <a:tc vMerge="1">
                  <a:txBody>
                    <a:bodyPr/>
                    <a:lstStyle/>
                    <a:p>
                      <a:pPr rtl="1"/>
                      <a:endParaRPr lang="ar-IQ"/>
                    </a:p>
                  </a:txBody>
                  <a:tcPr/>
                </a:tc>
                <a:tc>
                  <a:txBody>
                    <a:bodyPr/>
                    <a:lstStyle/>
                    <a:p>
                      <a:pPr algn="just" rtl="0">
                        <a:lnSpc>
                          <a:spcPct val="115000"/>
                        </a:lnSpc>
                        <a:spcAft>
                          <a:spcPts val="0"/>
                        </a:spcAft>
                      </a:pPr>
                      <a:r>
                        <a:rPr lang="en-US" sz="1600">
                          <a:effectLst/>
                        </a:rPr>
                        <a:t>Second trimester</a:t>
                      </a:r>
                      <a:endParaRPr lang="en-US" sz="1600">
                        <a:effectLst/>
                        <a:latin typeface="Calibri"/>
                        <a:ea typeface="Calibri"/>
                        <a:cs typeface="Arial"/>
                      </a:endParaRPr>
                    </a:p>
                  </a:txBody>
                  <a:tcPr marL="68580" marR="68580" marT="0" marB="0" anchor="ctr"/>
                </a:tc>
                <a:tc>
                  <a:txBody>
                    <a:bodyPr/>
                    <a:lstStyle/>
                    <a:p>
                      <a:pPr algn="just" rtl="0">
                        <a:lnSpc>
                          <a:spcPct val="115000"/>
                        </a:lnSpc>
                        <a:spcAft>
                          <a:spcPts val="0"/>
                        </a:spcAft>
                      </a:pPr>
                      <a:r>
                        <a:rPr lang="en-US" sz="1600">
                          <a:effectLst/>
                        </a:rPr>
                        <a:t>0.53</a:t>
                      </a:r>
                      <a:endParaRPr lang="en-US" sz="1600">
                        <a:effectLst/>
                        <a:latin typeface="Calibri"/>
                        <a:ea typeface="Calibri"/>
                        <a:cs typeface="Arial"/>
                      </a:endParaRPr>
                    </a:p>
                  </a:txBody>
                  <a:tcPr marL="68580" marR="68580" marT="0" marB="0" anchor="ctr"/>
                </a:tc>
                <a:tc>
                  <a:txBody>
                    <a:bodyPr/>
                    <a:lstStyle/>
                    <a:p>
                      <a:pPr algn="just" rtl="0">
                        <a:lnSpc>
                          <a:spcPct val="115000"/>
                        </a:lnSpc>
                        <a:spcAft>
                          <a:spcPts val="0"/>
                        </a:spcAft>
                      </a:pPr>
                      <a:r>
                        <a:rPr lang="en-US" sz="1600">
                          <a:effectLst/>
                        </a:rPr>
                        <a:t>0.11</a:t>
                      </a:r>
                      <a:endParaRPr lang="en-US" sz="1600">
                        <a:effectLst/>
                        <a:latin typeface="Calibri"/>
                        <a:ea typeface="Calibri"/>
                        <a:cs typeface="Arial"/>
                      </a:endParaRPr>
                    </a:p>
                  </a:txBody>
                  <a:tcPr marL="68580" marR="68580" marT="0" marB="0" anchor="ctr"/>
                </a:tc>
                <a:tc vMerge="1">
                  <a:txBody>
                    <a:bodyPr/>
                    <a:lstStyle/>
                    <a:p>
                      <a:pPr rtl="1"/>
                      <a:endParaRPr lang="ar-IQ"/>
                    </a:p>
                  </a:txBody>
                  <a:tcPr/>
                </a:tc>
              </a:tr>
              <a:tr h="259229">
                <a:tc vMerge="1">
                  <a:txBody>
                    <a:bodyPr/>
                    <a:lstStyle/>
                    <a:p>
                      <a:pPr rtl="1"/>
                      <a:endParaRPr lang="ar-IQ"/>
                    </a:p>
                  </a:txBody>
                  <a:tcPr/>
                </a:tc>
                <a:tc>
                  <a:txBody>
                    <a:bodyPr/>
                    <a:lstStyle/>
                    <a:p>
                      <a:pPr algn="just" rtl="0">
                        <a:lnSpc>
                          <a:spcPct val="115000"/>
                        </a:lnSpc>
                        <a:spcAft>
                          <a:spcPts val="0"/>
                        </a:spcAft>
                      </a:pPr>
                      <a:r>
                        <a:rPr lang="en-US" sz="1800" dirty="0">
                          <a:effectLst/>
                        </a:rPr>
                        <a:t>Third trimester</a:t>
                      </a:r>
                      <a:endParaRPr lang="en-US" sz="1800" dirty="0">
                        <a:effectLst/>
                        <a:latin typeface="Calibri"/>
                        <a:ea typeface="Calibri"/>
                        <a:cs typeface="Arial"/>
                      </a:endParaRPr>
                    </a:p>
                  </a:txBody>
                  <a:tcPr marL="68580" marR="68580" marT="0" marB="0" anchor="ctr">
                    <a:solidFill>
                      <a:srgbClr val="FFFF00"/>
                    </a:solidFill>
                  </a:tcPr>
                </a:tc>
                <a:tc>
                  <a:txBody>
                    <a:bodyPr/>
                    <a:lstStyle/>
                    <a:p>
                      <a:pPr algn="l" rtl="0">
                        <a:lnSpc>
                          <a:spcPct val="115000"/>
                        </a:lnSpc>
                        <a:spcAft>
                          <a:spcPts val="0"/>
                        </a:spcAft>
                      </a:pPr>
                      <a:r>
                        <a:rPr lang="en-US" sz="1800" dirty="0">
                          <a:effectLst/>
                        </a:rPr>
                        <a:t>0.47</a:t>
                      </a:r>
                      <a:endParaRPr lang="en-US" sz="1800" dirty="0">
                        <a:effectLst/>
                        <a:latin typeface="Calibri"/>
                        <a:ea typeface="Calibri"/>
                        <a:cs typeface="Arial"/>
                      </a:endParaRPr>
                    </a:p>
                  </a:txBody>
                  <a:tcPr marL="68580" marR="68580" marT="0" marB="0" anchor="ctr">
                    <a:solidFill>
                      <a:srgbClr val="FFFF00"/>
                    </a:solidFill>
                  </a:tcPr>
                </a:tc>
                <a:tc>
                  <a:txBody>
                    <a:bodyPr/>
                    <a:lstStyle/>
                    <a:p>
                      <a:pPr algn="just" rtl="0">
                        <a:lnSpc>
                          <a:spcPct val="115000"/>
                        </a:lnSpc>
                        <a:spcAft>
                          <a:spcPts val="0"/>
                        </a:spcAft>
                      </a:pPr>
                      <a:r>
                        <a:rPr lang="en-US" sz="1800" dirty="0">
                          <a:effectLst/>
                        </a:rPr>
                        <a:t>0.12</a:t>
                      </a:r>
                      <a:endParaRPr lang="en-US" sz="1800" dirty="0">
                        <a:effectLst/>
                        <a:latin typeface="Calibri"/>
                        <a:ea typeface="Calibri"/>
                        <a:cs typeface="Arial"/>
                      </a:endParaRPr>
                    </a:p>
                  </a:txBody>
                  <a:tcPr marL="68580" marR="68580" marT="0" marB="0" anchor="ctr">
                    <a:solidFill>
                      <a:srgbClr val="FFFF00"/>
                    </a:solidFill>
                  </a:tcPr>
                </a:tc>
                <a:tc vMerge="1">
                  <a:txBody>
                    <a:bodyPr/>
                    <a:lstStyle/>
                    <a:p>
                      <a:pPr rtl="1"/>
                      <a:endParaRPr lang="ar-IQ"/>
                    </a:p>
                  </a:txBody>
                  <a:tcPr/>
                </a:tc>
              </a:tr>
            </a:tbl>
          </a:graphicData>
        </a:graphic>
      </p:graphicFrame>
      <p:sp>
        <p:nvSpPr>
          <p:cNvPr id="5" name="Rectangle 2"/>
          <p:cNvSpPr>
            <a:spLocks noChangeArrowheads="1"/>
          </p:cNvSpPr>
          <p:nvPr/>
        </p:nvSpPr>
        <p:spPr bwMode="auto">
          <a:xfrm>
            <a:off x="1907704" y="3319060"/>
            <a:ext cx="600721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ar-IQ"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1935255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3875064402"/>
              </p:ext>
            </p:extLst>
          </p:nvPr>
        </p:nvGraphicFramePr>
        <p:xfrm>
          <a:off x="1979712" y="1096825"/>
          <a:ext cx="6120681" cy="1699535"/>
        </p:xfrm>
        <a:graphic>
          <a:graphicData uri="http://schemas.openxmlformats.org/drawingml/2006/table">
            <a:tbl>
              <a:tblPr firstRow="1" firstCol="1" bandRow="1">
                <a:tableStyleId>{5C22544A-7EE6-4342-B048-85BDC9FD1C3A}</a:tableStyleId>
              </a:tblPr>
              <a:tblGrid>
                <a:gridCol w="1224136"/>
                <a:gridCol w="1912713"/>
                <a:gridCol w="1300645"/>
                <a:gridCol w="841594"/>
                <a:gridCol w="841593"/>
              </a:tblGrid>
              <a:tr h="539771">
                <a:tc>
                  <a:txBody>
                    <a:bodyPr/>
                    <a:lstStyle/>
                    <a:p>
                      <a:pPr algn="r">
                        <a:lnSpc>
                          <a:spcPct val="115000"/>
                        </a:lnSpc>
                      </a:pPr>
                      <a:endParaRPr lang="en-US" sz="1600" dirty="0">
                        <a:effectLst/>
                        <a:latin typeface="Calibri"/>
                      </a:endParaRPr>
                    </a:p>
                  </a:txBody>
                  <a:tcPr marL="9525" marR="9525" marT="9525" marB="0" anchor="ctr"/>
                </a:tc>
                <a:tc>
                  <a:txBody>
                    <a:bodyPr/>
                    <a:lstStyle/>
                    <a:p>
                      <a:pPr algn="r">
                        <a:lnSpc>
                          <a:spcPct val="115000"/>
                        </a:lnSpc>
                      </a:pPr>
                      <a:endParaRPr lang="en-US" sz="1600">
                        <a:effectLst/>
                        <a:latin typeface="Calibri"/>
                      </a:endParaRPr>
                    </a:p>
                  </a:txBody>
                  <a:tcPr marL="9525" marR="9525" marT="9525" marB="0" anchor="ctr"/>
                </a:tc>
                <a:tc>
                  <a:txBody>
                    <a:bodyPr/>
                    <a:lstStyle/>
                    <a:p>
                      <a:pPr algn="ctr" rtl="0">
                        <a:lnSpc>
                          <a:spcPct val="115000"/>
                        </a:lnSpc>
                        <a:spcAft>
                          <a:spcPts val="0"/>
                        </a:spcAft>
                      </a:pPr>
                      <a:r>
                        <a:rPr lang="en-US" sz="1600">
                          <a:effectLst/>
                        </a:rPr>
                        <a:t>Mean</a:t>
                      </a:r>
                      <a:endParaRPr lang="en-US" sz="16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600">
                          <a:effectLst/>
                        </a:rPr>
                        <a:t>SD</a:t>
                      </a:r>
                      <a:endParaRPr lang="en-US" sz="16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600" dirty="0">
                          <a:effectLst/>
                        </a:rPr>
                        <a:t>p value</a:t>
                      </a:r>
                      <a:endParaRPr lang="en-US" sz="1600" dirty="0">
                        <a:effectLst/>
                        <a:latin typeface="Calibri"/>
                        <a:ea typeface="Calibri"/>
                        <a:cs typeface="Arial"/>
                      </a:endParaRPr>
                    </a:p>
                  </a:txBody>
                  <a:tcPr marL="9525" marR="9525" marT="9525" marB="0" anchor="ctr"/>
                </a:tc>
              </a:tr>
              <a:tr h="268081">
                <a:tc rowSpan="2">
                  <a:txBody>
                    <a:bodyPr/>
                    <a:lstStyle/>
                    <a:p>
                      <a:pPr algn="ctr" rtl="0">
                        <a:lnSpc>
                          <a:spcPct val="115000"/>
                        </a:lnSpc>
                        <a:spcAft>
                          <a:spcPts val="0"/>
                        </a:spcAft>
                      </a:pPr>
                      <a:r>
                        <a:rPr lang="en-US" sz="1600">
                          <a:effectLst/>
                        </a:rPr>
                        <a:t>C4</a:t>
                      </a:r>
                      <a:endParaRPr lang="en-US" sz="16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600">
                          <a:effectLst/>
                        </a:rPr>
                        <a:t>Control</a:t>
                      </a:r>
                      <a:endParaRPr lang="en-US" sz="16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600">
                          <a:effectLst/>
                        </a:rPr>
                        <a:t>48.04</a:t>
                      </a:r>
                      <a:endParaRPr lang="en-US" sz="16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600">
                          <a:effectLst/>
                        </a:rPr>
                        <a:t>1.54</a:t>
                      </a:r>
                      <a:endParaRPr lang="en-US" sz="1600">
                        <a:effectLst/>
                        <a:latin typeface="Calibri"/>
                        <a:ea typeface="Calibri"/>
                        <a:cs typeface="Arial"/>
                      </a:endParaRPr>
                    </a:p>
                  </a:txBody>
                  <a:tcPr marL="9525" marR="9525" marT="9525" marB="0" anchor="ctr"/>
                </a:tc>
                <a:tc rowSpan="2">
                  <a:txBody>
                    <a:bodyPr/>
                    <a:lstStyle/>
                    <a:p>
                      <a:pPr algn="ctr" rtl="0">
                        <a:lnSpc>
                          <a:spcPct val="115000"/>
                        </a:lnSpc>
                        <a:spcAft>
                          <a:spcPts val="0"/>
                        </a:spcAft>
                      </a:pPr>
                      <a:r>
                        <a:rPr lang="en-US" sz="1600" dirty="0">
                          <a:effectLst/>
                        </a:rPr>
                        <a:t>0.015*</a:t>
                      </a:r>
                      <a:endParaRPr lang="en-US" sz="1600" dirty="0">
                        <a:effectLst/>
                        <a:latin typeface="Calibri"/>
                        <a:ea typeface="Calibri"/>
                        <a:cs typeface="Arial"/>
                      </a:endParaRPr>
                    </a:p>
                  </a:txBody>
                  <a:tcPr marL="9525" marR="9525" marT="9525" marB="0" anchor="ctr">
                    <a:solidFill>
                      <a:srgbClr val="FFFF00"/>
                    </a:solidFill>
                  </a:tcPr>
                </a:tc>
              </a:tr>
              <a:tr h="268081">
                <a:tc vMerge="1">
                  <a:txBody>
                    <a:bodyPr/>
                    <a:lstStyle/>
                    <a:p>
                      <a:pPr rtl="1"/>
                      <a:endParaRPr lang="ar-IQ"/>
                    </a:p>
                  </a:txBody>
                  <a:tcPr/>
                </a:tc>
                <a:tc>
                  <a:txBody>
                    <a:bodyPr/>
                    <a:lstStyle/>
                    <a:p>
                      <a:pPr algn="ctr" rtl="0">
                        <a:lnSpc>
                          <a:spcPct val="115000"/>
                        </a:lnSpc>
                        <a:spcAft>
                          <a:spcPts val="0"/>
                        </a:spcAft>
                      </a:pPr>
                      <a:r>
                        <a:rPr lang="en-US" sz="1600" dirty="0">
                          <a:effectLst/>
                        </a:rPr>
                        <a:t>Pregnant</a:t>
                      </a:r>
                      <a:endParaRPr lang="en-US" sz="1600" dirty="0">
                        <a:effectLst/>
                        <a:latin typeface="Calibri"/>
                        <a:ea typeface="Calibri"/>
                        <a:cs typeface="Arial"/>
                      </a:endParaRPr>
                    </a:p>
                  </a:txBody>
                  <a:tcPr marL="9525" marR="9525" marT="9525" marB="0" anchor="ctr">
                    <a:solidFill>
                      <a:srgbClr val="FFFF00"/>
                    </a:solidFill>
                  </a:tcPr>
                </a:tc>
                <a:tc>
                  <a:txBody>
                    <a:bodyPr/>
                    <a:lstStyle/>
                    <a:p>
                      <a:pPr algn="ctr" rtl="0">
                        <a:lnSpc>
                          <a:spcPct val="115000"/>
                        </a:lnSpc>
                        <a:spcAft>
                          <a:spcPts val="0"/>
                        </a:spcAft>
                      </a:pPr>
                      <a:r>
                        <a:rPr lang="en-US" sz="1600" dirty="0">
                          <a:effectLst/>
                        </a:rPr>
                        <a:t>42.16</a:t>
                      </a:r>
                      <a:endParaRPr lang="en-US" sz="1600" dirty="0">
                        <a:effectLst/>
                        <a:latin typeface="Calibri"/>
                        <a:ea typeface="Calibri"/>
                        <a:cs typeface="Arial"/>
                      </a:endParaRPr>
                    </a:p>
                  </a:txBody>
                  <a:tcPr marL="9525" marR="9525" marT="9525" marB="0" anchor="ctr">
                    <a:solidFill>
                      <a:srgbClr val="FFFF00"/>
                    </a:solidFill>
                  </a:tcPr>
                </a:tc>
                <a:tc>
                  <a:txBody>
                    <a:bodyPr/>
                    <a:lstStyle/>
                    <a:p>
                      <a:pPr algn="ctr" rtl="0">
                        <a:lnSpc>
                          <a:spcPct val="115000"/>
                        </a:lnSpc>
                        <a:spcAft>
                          <a:spcPts val="0"/>
                        </a:spcAft>
                      </a:pPr>
                      <a:r>
                        <a:rPr lang="en-US" sz="1600" dirty="0">
                          <a:effectLst/>
                        </a:rPr>
                        <a:t>15.32</a:t>
                      </a:r>
                      <a:endParaRPr lang="en-US" sz="1600" dirty="0">
                        <a:effectLst/>
                        <a:latin typeface="Calibri"/>
                        <a:ea typeface="Calibri"/>
                        <a:cs typeface="Arial"/>
                      </a:endParaRPr>
                    </a:p>
                  </a:txBody>
                  <a:tcPr marL="9525" marR="9525" marT="9525" marB="0" anchor="ctr">
                    <a:solidFill>
                      <a:srgbClr val="FFFF00"/>
                    </a:solidFill>
                  </a:tcPr>
                </a:tc>
                <a:tc vMerge="1">
                  <a:txBody>
                    <a:bodyPr/>
                    <a:lstStyle/>
                    <a:p>
                      <a:pPr rtl="1"/>
                      <a:endParaRPr lang="ar-IQ"/>
                    </a:p>
                  </a:txBody>
                  <a:tcPr/>
                </a:tc>
              </a:tr>
              <a:tr h="268081">
                <a:tc rowSpan="2">
                  <a:txBody>
                    <a:bodyPr/>
                    <a:lstStyle/>
                    <a:p>
                      <a:pPr algn="ctr" rtl="0">
                        <a:lnSpc>
                          <a:spcPct val="115000"/>
                        </a:lnSpc>
                        <a:spcAft>
                          <a:spcPts val="0"/>
                        </a:spcAft>
                      </a:pPr>
                      <a:r>
                        <a:rPr lang="en-US" sz="1600">
                          <a:effectLst/>
                        </a:rPr>
                        <a:t>C3</a:t>
                      </a:r>
                      <a:endParaRPr lang="en-US" sz="16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600" dirty="0">
                          <a:effectLst/>
                        </a:rPr>
                        <a:t>Control</a:t>
                      </a:r>
                      <a:endParaRPr lang="en-US" sz="1600" dirty="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600">
                          <a:effectLst/>
                        </a:rPr>
                        <a:t>152.00</a:t>
                      </a:r>
                      <a:endParaRPr lang="en-US" sz="16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600">
                          <a:effectLst/>
                        </a:rPr>
                        <a:t>3.27</a:t>
                      </a:r>
                      <a:endParaRPr lang="en-US" sz="1600">
                        <a:effectLst/>
                        <a:latin typeface="Calibri"/>
                        <a:ea typeface="Calibri"/>
                        <a:cs typeface="Arial"/>
                      </a:endParaRPr>
                    </a:p>
                  </a:txBody>
                  <a:tcPr marL="9525" marR="9525" marT="9525" marB="0" anchor="ctr"/>
                </a:tc>
                <a:tc rowSpan="2">
                  <a:txBody>
                    <a:bodyPr/>
                    <a:lstStyle/>
                    <a:p>
                      <a:pPr algn="ctr" rtl="0">
                        <a:lnSpc>
                          <a:spcPct val="115000"/>
                        </a:lnSpc>
                        <a:spcAft>
                          <a:spcPts val="0"/>
                        </a:spcAft>
                      </a:pPr>
                      <a:r>
                        <a:rPr lang="en-US" sz="1600" dirty="0">
                          <a:effectLst/>
                        </a:rPr>
                        <a:t>0.002*</a:t>
                      </a:r>
                      <a:endParaRPr lang="en-US" sz="1600" dirty="0">
                        <a:effectLst/>
                        <a:latin typeface="Calibri"/>
                        <a:ea typeface="Calibri"/>
                        <a:cs typeface="Arial"/>
                      </a:endParaRPr>
                    </a:p>
                  </a:txBody>
                  <a:tcPr marL="9525" marR="9525" marT="9525" marB="0" anchor="ctr">
                    <a:solidFill>
                      <a:srgbClr val="FFFF00"/>
                    </a:solidFill>
                  </a:tcPr>
                </a:tc>
              </a:tr>
              <a:tr h="268081">
                <a:tc vMerge="1">
                  <a:txBody>
                    <a:bodyPr/>
                    <a:lstStyle/>
                    <a:p>
                      <a:pPr rtl="1"/>
                      <a:endParaRPr lang="ar-IQ"/>
                    </a:p>
                  </a:txBody>
                  <a:tcPr/>
                </a:tc>
                <a:tc>
                  <a:txBody>
                    <a:bodyPr/>
                    <a:lstStyle/>
                    <a:p>
                      <a:pPr algn="ctr" rtl="0">
                        <a:lnSpc>
                          <a:spcPct val="115000"/>
                        </a:lnSpc>
                        <a:spcAft>
                          <a:spcPts val="0"/>
                        </a:spcAft>
                      </a:pPr>
                      <a:r>
                        <a:rPr lang="en-US" sz="1600" dirty="0">
                          <a:effectLst/>
                        </a:rPr>
                        <a:t>Pregnant</a:t>
                      </a:r>
                      <a:endParaRPr lang="en-US" sz="1600" dirty="0">
                        <a:effectLst/>
                        <a:latin typeface="Calibri"/>
                        <a:ea typeface="Calibri"/>
                        <a:cs typeface="Arial"/>
                      </a:endParaRPr>
                    </a:p>
                  </a:txBody>
                  <a:tcPr marL="9525" marR="9525" marT="9525" marB="0" anchor="ctr">
                    <a:solidFill>
                      <a:srgbClr val="FFFF00"/>
                    </a:solidFill>
                  </a:tcPr>
                </a:tc>
                <a:tc>
                  <a:txBody>
                    <a:bodyPr/>
                    <a:lstStyle/>
                    <a:p>
                      <a:pPr algn="ctr" rtl="0">
                        <a:lnSpc>
                          <a:spcPct val="115000"/>
                        </a:lnSpc>
                        <a:spcAft>
                          <a:spcPts val="0"/>
                        </a:spcAft>
                      </a:pPr>
                      <a:r>
                        <a:rPr lang="en-US" sz="1600" dirty="0">
                          <a:effectLst/>
                        </a:rPr>
                        <a:t>131.43</a:t>
                      </a:r>
                      <a:endParaRPr lang="en-US" sz="1600" dirty="0">
                        <a:effectLst/>
                        <a:latin typeface="Calibri"/>
                        <a:ea typeface="Calibri"/>
                        <a:cs typeface="Arial"/>
                      </a:endParaRPr>
                    </a:p>
                  </a:txBody>
                  <a:tcPr marL="9525" marR="9525" marT="9525" marB="0" anchor="ctr">
                    <a:solidFill>
                      <a:srgbClr val="FFFF00"/>
                    </a:solidFill>
                  </a:tcPr>
                </a:tc>
                <a:tc>
                  <a:txBody>
                    <a:bodyPr/>
                    <a:lstStyle/>
                    <a:p>
                      <a:pPr algn="ctr" rtl="0">
                        <a:lnSpc>
                          <a:spcPct val="115000"/>
                        </a:lnSpc>
                        <a:spcAft>
                          <a:spcPts val="0"/>
                        </a:spcAft>
                      </a:pPr>
                      <a:r>
                        <a:rPr lang="en-US" sz="1600" dirty="0">
                          <a:effectLst/>
                        </a:rPr>
                        <a:t>41.19</a:t>
                      </a:r>
                      <a:endParaRPr lang="en-US" sz="1600" dirty="0">
                        <a:effectLst/>
                        <a:latin typeface="Calibri"/>
                        <a:ea typeface="Calibri"/>
                        <a:cs typeface="Arial"/>
                      </a:endParaRPr>
                    </a:p>
                  </a:txBody>
                  <a:tcPr marL="9525" marR="9525" marT="9525" marB="0" anchor="ctr">
                    <a:solidFill>
                      <a:srgbClr val="FFFF00"/>
                    </a:solidFill>
                  </a:tcPr>
                </a:tc>
                <a:tc vMerge="1">
                  <a:txBody>
                    <a:bodyPr/>
                    <a:lstStyle/>
                    <a:p>
                      <a:pPr rtl="1"/>
                      <a:endParaRPr lang="ar-IQ"/>
                    </a:p>
                  </a:txBody>
                  <a:tcPr/>
                </a:tc>
              </a:tr>
            </a:tbl>
          </a:graphicData>
        </a:graphic>
      </p:graphicFrame>
      <p:sp>
        <p:nvSpPr>
          <p:cNvPr id="3" name="Rectangle 1"/>
          <p:cNvSpPr>
            <a:spLocks noChangeArrowheads="1"/>
          </p:cNvSpPr>
          <p:nvPr/>
        </p:nvSpPr>
        <p:spPr bwMode="auto">
          <a:xfrm>
            <a:off x="1691680" y="388628"/>
            <a:ext cx="6624735"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جدول (</a:t>
            </a:r>
            <a:r>
              <a:rPr kumimoji="0" lang="en-US"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5</a:t>
            </a:r>
            <a:r>
              <a:rPr kumimoji="0" lang="ar-IQ"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مستوى مكونات المتمم (</a:t>
            </a: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C3</a:t>
            </a:r>
            <a:r>
              <a:rPr kumimoji="0" lang="ar-IQ"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 </a:t>
            </a: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C4</a:t>
            </a:r>
            <a:r>
              <a:rPr kumimoji="0" lang="ar-IQ"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في النساء الحوامل وغير الحوامل وخلال فترات الحمل الثلاثة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جدول 3"/>
          <p:cNvGraphicFramePr>
            <a:graphicFrameLocks noGrp="1"/>
          </p:cNvGraphicFramePr>
          <p:nvPr>
            <p:extLst>
              <p:ext uri="{D42A27DB-BD31-4B8C-83A1-F6EECF244321}">
                <p14:modId xmlns:p14="http://schemas.microsoft.com/office/powerpoint/2010/main" val="4043679088"/>
              </p:ext>
            </p:extLst>
          </p:nvPr>
        </p:nvGraphicFramePr>
        <p:xfrm>
          <a:off x="1648403" y="3356992"/>
          <a:ext cx="6480719" cy="2733348"/>
        </p:xfrm>
        <a:graphic>
          <a:graphicData uri="http://schemas.openxmlformats.org/drawingml/2006/table">
            <a:tbl>
              <a:tblPr firstRow="1" firstCol="1" bandRow="1">
                <a:tableStyleId>{5C22544A-7EE6-4342-B048-85BDC9FD1C3A}</a:tableStyleId>
              </a:tblPr>
              <a:tblGrid>
                <a:gridCol w="1520169"/>
                <a:gridCol w="1394865"/>
                <a:gridCol w="909375"/>
                <a:gridCol w="909375"/>
                <a:gridCol w="1746935"/>
              </a:tblGrid>
              <a:tr h="240656">
                <a:tc>
                  <a:txBody>
                    <a:bodyPr/>
                    <a:lstStyle/>
                    <a:p>
                      <a:pPr>
                        <a:lnSpc>
                          <a:spcPct val="115000"/>
                        </a:lnSpc>
                      </a:pPr>
                      <a:endParaRPr lang="en-US" sz="1600" dirty="0">
                        <a:effectLst/>
                        <a:latin typeface="Calibri"/>
                      </a:endParaRPr>
                    </a:p>
                  </a:txBody>
                  <a:tcPr marL="68580" marR="68580" marT="0" marB="0" anchor="ctr"/>
                </a:tc>
                <a:tc>
                  <a:txBody>
                    <a:bodyPr/>
                    <a:lstStyle/>
                    <a:p>
                      <a:pPr>
                        <a:lnSpc>
                          <a:spcPct val="115000"/>
                        </a:lnSpc>
                      </a:pPr>
                      <a:endParaRPr lang="en-US" sz="1600">
                        <a:effectLst/>
                        <a:latin typeface="Calibri"/>
                      </a:endParaRPr>
                    </a:p>
                  </a:txBody>
                  <a:tcPr marL="68580" marR="68580" marT="0" marB="0" anchor="ctr"/>
                </a:tc>
                <a:tc>
                  <a:txBody>
                    <a:bodyPr/>
                    <a:lstStyle/>
                    <a:p>
                      <a:pPr algn="ctr" rtl="0">
                        <a:lnSpc>
                          <a:spcPct val="115000"/>
                        </a:lnSpc>
                        <a:spcAft>
                          <a:spcPts val="0"/>
                        </a:spcAft>
                      </a:pPr>
                      <a:r>
                        <a:rPr lang="en-US" sz="1600">
                          <a:effectLst/>
                        </a:rPr>
                        <a:t>Mean</a:t>
                      </a:r>
                      <a:endParaRPr lang="en-US" sz="16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a:effectLst/>
                        </a:rPr>
                        <a:t>SD</a:t>
                      </a:r>
                      <a:endParaRPr lang="en-US" sz="16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effectLst/>
                        </a:rPr>
                        <a:t>p value</a:t>
                      </a:r>
                      <a:endParaRPr lang="en-US" sz="1600" dirty="0">
                        <a:effectLst/>
                        <a:latin typeface="Calibri"/>
                        <a:ea typeface="Calibri"/>
                        <a:cs typeface="Arial"/>
                      </a:endParaRPr>
                    </a:p>
                  </a:txBody>
                  <a:tcPr marL="68580" marR="68580" marT="0" marB="0" anchor="ctr"/>
                </a:tc>
              </a:tr>
              <a:tr h="332817">
                <a:tc rowSpan="3">
                  <a:txBody>
                    <a:bodyPr/>
                    <a:lstStyle/>
                    <a:p>
                      <a:pPr algn="ctr" rtl="0">
                        <a:lnSpc>
                          <a:spcPct val="115000"/>
                        </a:lnSpc>
                        <a:spcAft>
                          <a:spcPts val="0"/>
                        </a:spcAft>
                      </a:pPr>
                      <a:r>
                        <a:rPr lang="en-US" sz="1600" dirty="0">
                          <a:effectLst/>
                        </a:rPr>
                        <a:t>C4</a:t>
                      </a:r>
                      <a:endParaRPr lang="en-US" sz="16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effectLst/>
                        </a:rPr>
                        <a:t>First trimester</a:t>
                      </a:r>
                      <a:endParaRPr lang="en-US" sz="1600" dirty="0">
                        <a:effectLst/>
                        <a:latin typeface="Calibri"/>
                        <a:ea typeface="Calibri"/>
                        <a:cs typeface="Arial"/>
                      </a:endParaRPr>
                    </a:p>
                  </a:txBody>
                  <a:tcPr marL="68580" marR="68580" marT="0" marB="0" anchor="ctr">
                    <a:solidFill>
                      <a:srgbClr val="FFFF00"/>
                    </a:solidFill>
                  </a:tcPr>
                </a:tc>
                <a:tc>
                  <a:txBody>
                    <a:bodyPr/>
                    <a:lstStyle/>
                    <a:p>
                      <a:pPr algn="ctr" rtl="0">
                        <a:lnSpc>
                          <a:spcPct val="115000"/>
                        </a:lnSpc>
                        <a:spcAft>
                          <a:spcPts val="0"/>
                        </a:spcAft>
                      </a:pPr>
                      <a:r>
                        <a:rPr lang="en-US" sz="1600" dirty="0">
                          <a:effectLst/>
                        </a:rPr>
                        <a:t>38.59</a:t>
                      </a:r>
                      <a:endParaRPr lang="en-US" sz="1600" dirty="0">
                        <a:effectLst/>
                        <a:latin typeface="Calibri"/>
                        <a:ea typeface="Calibri"/>
                        <a:cs typeface="Arial"/>
                      </a:endParaRPr>
                    </a:p>
                  </a:txBody>
                  <a:tcPr marL="68580" marR="68580" marT="0" marB="0" anchor="ctr">
                    <a:solidFill>
                      <a:srgbClr val="FFFF00"/>
                    </a:solidFill>
                  </a:tcPr>
                </a:tc>
                <a:tc>
                  <a:txBody>
                    <a:bodyPr/>
                    <a:lstStyle/>
                    <a:p>
                      <a:pPr algn="ctr" rtl="0">
                        <a:lnSpc>
                          <a:spcPct val="115000"/>
                        </a:lnSpc>
                        <a:spcAft>
                          <a:spcPts val="0"/>
                        </a:spcAft>
                      </a:pPr>
                      <a:r>
                        <a:rPr lang="en-US" sz="1600" dirty="0">
                          <a:effectLst/>
                        </a:rPr>
                        <a:t>12.02</a:t>
                      </a:r>
                      <a:endParaRPr lang="en-US" sz="1600" dirty="0">
                        <a:effectLst/>
                        <a:latin typeface="Calibri"/>
                        <a:ea typeface="Calibri"/>
                        <a:cs typeface="Arial"/>
                      </a:endParaRPr>
                    </a:p>
                  </a:txBody>
                  <a:tcPr marL="68580" marR="68580" marT="0" marB="0" anchor="ctr">
                    <a:solidFill>
                      <a:srgbClr val="FFFF00"/>
                    </a:solidFill>
                  </a:tcPr>
                </a:tc>
                <a:tc rowSpan="3">
                  <a:txBody>
                    <a:bodyPr/>
                    <a:lstStyle/>
                    <a:p>
                      <a:pPr algn="ctr" rtl="0">
                        <a:lnSpc>
                          <a:spcPct val="115000"/>
                        </a:lnSpc>
                        <a:spcAft>
                          <a:spcPts val="0"/>
                        </a:spcAft>
                      </a:pPr>
                      <a:r>
                        <a:rPr lang="en-US" sz="1600" dirty="0">
                          <a:effectLst/>
                        </a:rPr>
                        <a:t>0.470</a:t>
                      </a:r>
                      <a:r>
                        <a:rPr lang="en-US" sz="1600" baseline="30000" dirty="0">
                          <a:effectLst/>
                        </a:rPr>
                        <a:t> NS</a:t>
                      </a:r>
                      <a:endParaRPr lang="en-US" sz="1600" dirty="0">
                        <a:effectLst/>
                        <a:latin typeface="Calibri"/>
                        <a:ea typeface="Calibri"/>
                        <a:cs typeface="Arial"/>
                      </a:endParaRPr>
                    </a:p>
                  </a:txBody>
                  <a:tcPr marL="68580" marR="68580" marT="0" marB="0" anchor="ctr">
                    <a:solidFill>
                      <a:srgbClr val="FFFF00"/>
                    </a:solidFill>
                  </a:tcPr>
                </a:tc>
              </a:tr>
              <a:tr h="496368">
                <a:tc vMerge="1">
                  <a:txBody>
                    <a:bodyPr/>
                    <a:lstStyle/>
                    <a:p>
                      <a:pPr rtl="1"/>
                      <a:endParaRPr lang="ar-IQ"/>
                    </a:p>
                  </a:txBody>
                  <a:tcPr/>
                </a:tc>
                <a:tc>
                  <a:txBody>
                    <a:bodyPr/>
                    <a:lstStyle/>
                    <a:p>
                      <a:pPr algn="ctr" rtl="0">
                        <a:lnSpc>
                          <a:spcPct val="115000"/>
                        </a:lnSpc>
                        <a:spcAft>
                          <a:spcPts val="0"/>
                        </a:spcAft>
                      </a:pPr>
                      <a:r>
                        <a:rPr lang="en-US" sz="1600">
                          <a:effectLst/>
                        </a:rPr>
                        <a:t>Second trimester</a:t>
                      </a:r>
                      <a:endParaRPr lang="en-US" sz="16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a:effectLst/>
                        </a:rPr>
                        <a:t>42.36</a:t>
                      </a:r>
                      <a:endParaRPr lang="en-US" sz="16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effectLst/>
                        </a:rPr>
                        <a:t>18.75</a:t>
                      </a:r>
                      <a:endParaRPr lang="en-US" sz="1600" dirty="0">
                        <a:effectLst/>
                        <a:latin typeface="Calibri"/>
                        <a:ea typeface="Calibri"/>
                        <a:cs typeface="Arial"/>
                      </a:endParaRPr>
                    </a:p>
                  </a:txBody>
                  <a:tcPr marL="68580" marR="68580" marT="0" marB="0" anchor="ctr"/>
                </a:tc>
                <a:tc vMerge="1">
                  <a:txBody>
                    <a:bodyPr/>
                    <a:lstStyle/>
                    <a:p>
                      <a:pPr rtl="1"/>
                      <a:endParaRPr lang="ar-IQ"/>
                    </a:p>
                  </a:txBody>
                  <a:tcPr/>
                </a:tc>
              </a:tr>
              <a:tr h="332817">
                <a:tc vMerge="1">
                  <a:txBody>
                    <a:bodyPr/>
                    <a:lstStyle/>
                    <a:p>
                      <a:pPr rtl="1"/>
                      <a:endParaRPr lang="ar-IQ"/>
                    </a:p>
                  </a:txBody>
                  <a:tcPr/>
                </a:tc>
                <a:tc>
                  <a:txBody>
                    <a:bodyPr/>
                    <a:lstStyle/>
                    <a:p>
                      <a:pPr algn="ctr" rtl="0">
                        <a:lnSpc>
                          <a:spcPct val="115000"/>
                        </a:lnSpc>
                        <a:spcAft>
                          <a:spcPts val="0"/>
                        </a:spcAft>
                      </a:pPr>
                      <a:r>
                        <a:rPr lang="en-US" sz="1600">
                          <a:effectLst/>
                        </a:rPr>
                        <a:t>Third trimester</a:t>
                      </a:r>
                      <a:endParaRPr lang="en-US" sz="16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a:effectLst/>
                        </a:rPr>
                        <a:t>45.55</a:t>
                      </a:r>
                      <a:endParaRPr lang="en-US" sz="16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effectLst/>
                        </a:rPr>
                        <a:t>14.67</a:t>
                      </a:r>
                      <a:endParaRPr lang="en-US" sz="1600" dirty="0">
                        <a:effectLst/>
                        <a:latin typeface="Calibri"/>
                        <a:ea typeface="Calibri"/>
                        <a:cs typeface="Arial"/>
                      </a:endParaRPr>
                    </a:p>
                  </a:txBody>
                  <a:tcPr marL="68580" marR="68580" marT="0" marB="0" anchor="ctr"/>
                </a:tc>
                <a:tc vMerge="1">
                  <a:txBody>
                    <a:bodyPr/>
                    <a:lstStyle/>
                    <a:p>
                      <a:pPr rtl="1"/>
                      <a:endParaRPr lang="ar-IQ"/>
                    </a:p>
                  </a:txBody>
                  <a:tcPr/>
                </a:tc>
              </a:tr>
              <a:tr h="332817">
                <a:tc rowSpan="3">
                  <a:txBody>
                    <a:bodyPr/>
                    <a:lstStyle/>
                    <a:p>
                      <a:pPr algn="ctr" rtl="0">
                        <a:lnSpc>
                          <a:spcPct val="115000"/>
                        </a:lnSpc>
                        <a:spcAft>
                          <a:spcPts val="0"/>
                        </a:spcAft>
                      </a:pPr>
                      <a:r>
                        <a:rPr lang="en-US" sz="1600">
                          <a:effectLst/>
                        </a:rPr>
                        <a:t>C3</a:t>
                      </a:r>
                      <a:endParaRPr lang="en-US" sz="16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effectLst/>
                        </a:rPr>
                        <a:t>First trimester</a:t>
                      </a:r>
                      <a:endParaRPr lang="en-US" sz="1600" dirty="0">
                        <a:effectLst/>
                        <a:latin typeface="Calibri"/>
                        <a:ea typeface="Calibri"/>
                        <a:cs typeface="Arial"/>
                      </a:endParaRPr>
                    </a:p>
                  </a:txBody>
                  <a:tcPr marL="68580" marR="68580" marT="0" marB="0" anchor="ctr">
                    <a:solidFill>
                      <a:srgbClr val="FFFF00"/>
                    </a:solidFill>
                  </a:tcPr>
                </a:tc>
                <a:tc>
                  <a:txBody>
                    <a:bodyPr/>
                    <a:lstStyle/>
                    <a:p>
                      <a:pPr algn="ctr" rtl="0">
                        <a:lnSpc>
                          <a:spcPct val="115000"/>
                        </a:lnSpc>
                        <a:spcAft>
                          <a:spcPts val="0"/>
                        </a:spcAft>
                      </a:pPr>
                      <a:r>
                        <a:rPr lang="en-US" sz="1600" dirty="0">
                          <a:effectLst/>
                        </a:rPr>
                        <a:t>112.48</a:t>
                      </a:r>
                      <a:endParaRPr lang="en-US" sz="1600" dirty="0">
                        <a:effectLst/>
                        <a:latin typeface="Calibri"/>
                        <a:ea typeface="Calibri"/>
                        <a:cs typeface="Arial"/>
                      </a:endParaRPr>
                    </a:p>
                  </a:txBody>
                  <a:tcPr marL="68580" marR="68580" marT="0" marB="0" anchor="ctr">
                    <a:solidFill>
                      <a:srgbClr val="FFFF00"/>
                    </a:solidFill>
                  </a:tcPr>
                </a:tc>
                <a:tc>
                  <a:txBody>
                    <a:bodyPr/>
                    <a:lstStyle/>
                    <a:p>
                      <a:pPr algn="ctr" rtl="0">
                        <a:lnSpc>
                          <a:spcPct val="115000"/>
                        </a:lnSpc>
                        <a:spcAft>
                          <a:spcPts val="0"/>
                        </a:spcAft>
                      </a:pPr>
                      <a:r>
                        <a:rPr lang="en-US" sz="1600" dirty="0">
                          <a:effectLst/>
                        </a:rPr>
                        <a:t>39.88</a:t>
                      </a:r>
                      <a:endParaRPr lang="en-US" sz="1600" dirty="0">
                        <a:effectLst/>
                        <a:latin typeface="Calibri"/>
                        <a:ea typeface="Calibri"/>
                        <a:cs typeface="Arial"/>
                      </a:endParaRPr>
                    </a:p>
                  </a:txBody>
                  <a:tcPr marL="68580" marR="68580" marT="0" marB="0" anchor="ctr">
                    <a:solidFill>
                      <a:srgbClr val="FFFF00"/>
                    </a:solidFill>
                  </a:tcPr>
                </a:tc>
                <a:tc rowSpan="3">
                  <a:txBody>
                    <a:bodyPr/>
                    <a:lstStyle/>
                    <a:p>
                      <a:pPr algn="ctr" rtl="0">
                        <a:lnSpc>
                          <a:spcPct val="115000"/>
                        </a:lnSpc>
                        <a:spcAft>
                          <a:spcPts val="0"/>
                        </a:spcAft>
                      </a:pPr>
                      <a:r>
                        <a:rPr lang="en-US" sz="1600" dirty="0">
                          <a:effectLst/>
                        </a:rPr>
                        <a:t>0.038*</a:t>
                      </a:r>
                      <a:endParaRPr lang="en-US" sz="1600" dirty="0">
                        <a:effectLst/>
                        <a:latin typeface="Calibri"/>
                        <a:ea typeface="Calibri"/>
                        <a:cs typeface="Arial"/>
                      </a:endParaRPr>
                    </a:p>
                  </a:txBody>
                  <a:tcPr marL="68580" marR="68580" marT="0" marB="0" anchor="ctr">
                    <a:solidFill>
                      <a:srgbClr val="FFFF00"/>
                    </a:solidFill>
                  </a:tcPr>
                </a:tc>
              </a:tr>
              <a:tr h="496368">
                <a:tc vMerge="1">
                  <a:txBody>
                    <a:bodyPr/>
                    <a:lstStyle/>
                    <a:p>
                      <a:pPr rtl="1"/>
                      <a:endParaRPr lang="ar-IQ"/>
                    </a:p>
                  </a:txBody>
                  <a:tcPr/>
                </a:tc>
                <a:tc>
                  <a:txBody>
                    <a:bodyPr/>
                    <a:lstStyle/>
                    <a:p>
                      <a:pPr algn="ctr" rtl="0">
                        <a:lnSpc>
                          <a:spcPct val="115000"/>
                        </a:lnSpc>
                        <a:spcAft>
                          <a:spcPts val="0"/>
                        </a:spcAft>
                      </a:pPr>
                      <a:r>
                        <a:rPr lang="en-US" sz="1600">
                          <a:effectLst/>
                        </a:rPr>
                        <a:t>Second trimester</a:t>
                      </a:r>
                      <a:endParaRPr lang="en-US" sz="16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a:effectLst/>
                        </a:rPr>
                        <a:t>131.40</a:t>
                      </a:r>
                      <a:endParaRPr lang="en-US" sz="16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effectLst/>
                        </a:rPr>
                        <a:t>29.02</a:t>
                      </a:r>
                      <a:endParaRPr lang="en-US" sz="1600" dirty="0">
                        <a:effectLst/>
                        <a:latin typeface="Calibri"/>
                        <a:ea typeface="Calibri"/>
                        <a:cs typeface="Arial"/>
                      </a:endParaRPr>
                    </a:p>
                  </a:txBody>
                  <a:tcPr marL="68580" marR="68580" marT="0" marB="0" anchor="ctr"/>
                </a:tc>
                <a:tc vMerge="1">
                  <a:txBody>
                    <a:bodyPr/>
                    <a:lstStyle/>
                    <a:p>
                      <a:pPr rtl="1"/>
                      <a:endParaRPr lang="ar-IQ"/>
                    </a:p>
                  </a:txBody>
                  <a:tcPr/>
                </a:tc>
              </a:tr>
              <a:tr h="332817">
                <a:tc vMerge="1">
                  <a:txBody>
                    <a:bodyPr/>
                    <a:lstStyle/>
                    <a:p>
                      <a:pPr rtl="1"/>
                      <a:endParaRPr lang="ar-IQ"/>
                    </a:p>
                  </a:txBody>
                  <a:tcPr/>
                </a:tc>
                <a:tc>
                  <a:txBody>
                    <a:bodyPr/>
                    <a:lstStyle/>
                    <a:p>
                      <a:pPr algn="ctr" rtl="0">
                        <a:lnSpc>
                          <a:spcPct val="115000"/>
                        </a:lnSpc>
                        <a:spcAft>
                          <a:spcPts val="0"/>
                        </a:spcAft>
                      </a:pPr>
                      <a:r>
                        <a:rPr lang="en-US" sz="1600">
                          <a:effectLst/>
                        </a:rPr>
                        <a:t>Third trimester</a:t>
                      </a:r>
                      <a:endParaRPr lang="en-US" sz="16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a:effectLst/>
                        </a:rPr>
                        <a:t>150.41</a:t>
                      </a:r>
                      <a:endParaRPr lang="en-US" sz="16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effectLst/>
                        </a:rPr>
                        <a:t>46.15</a:t>
                      </a:r>
                      <a:endParaRPr lang="en-US" sz="1600" dirty="0">
                        <a:effectLst/>
                        <a:latin typeface="Calibri"/>
                        <a:ea typeface="Calibri"/>
                        <a:cs typeface="Arial"/>
                      </a:endParaRPr>
                    </a:p>
                  </a:txBody>
                  <a:tcPr marL="68580" marR="68580" marT="0" marB="0" anchor="ctr"/>
                </a:tc>
                <a:tc vMerge="1">
                  <a:txBody>
                    <a:bodyPr/>
                    <a:lstStyle/>
                    <a:p>
                      <a:pPr rtl="1"/>
                      <a:endParaRPr lang="ar-IQ"/>
                    </a:p>
                  </a:txBody>
                  <a:tcPr/>
                </a:tc>
              </a:tr>
            </a:tbl>
          </a:graphicData>
        </a:graphic>
      </p:graphicFrame>
      <p:sp>
        <p:nvSpPr>
          <p:cNvPr id="5" name="Rectangle 2"/>
          <p:cNvSpPr>
            <a:spLocks noChangeArrowheads="1"/>
          </p:cNvSpPr>
          <p:nvPr/>
        </p:nvSpPr>
        <p:spPr bwMode="auto">
          <a:xfrm>
            <a:off x="5064055" y="2933164"/>
            <a:ext cx="38985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1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pPr>
            <a:r>
              <a:rPr kumimoji="0" lang="ar-IQ"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7347921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1268978689"/>
              </p:ext>
            </p:extLst>
          </p:nvPr>
        </p:nvGraphicFramePr>
        <p:xfrm>
          <a:off x="2483768" y="1062087"/>
          <a:ext cx="5040559" cy="1924431"/>
        </p:xfrm>
        <a:graphic>
          <a:graphicData uri="http://schemas.openxmlformats.org/drawingml/2006/table">
            <a:tbl>
              <a:tblPr firstRow="1" firstCol="1" bandRow="1">
                <a:tableStyleId>{5C22544A-7EE6-4342-B048-85BDC9FD1C3A}</a:tableStyleId>
              </a:tblPr>
              <a:tblGrid>
                <a:gridCol w="1417716"/>
                <a:gridCol w="1060940"/>
                <a:gridCol w="787411"/>
                <a:gridCol w="787411"/>
                <a:gridCol w="987081"/>
              </a:tblGrid>
              <a:tr h="177354">
                <a:tc>
                  <a:txBody>
                    <a:bodyPr/>
                    <a:lstStyle/>
                    <a:p>
                      <a:pPr>
                        <a:lnSpc>
                          <a:spcPct val="115000"/>
                        </a:lnSpc>
                      </a:pPr>
                      <a:endParaRPr lang="en-US" sz="1400" dirty="0">
                        <a:effectLst/>
                        <a:latin typeface="Calibri"/>
                      </a:endParaRPr>
                    </a:p>
                  </a:txBody>
                  <a:tcPr marL="9525" marR="9525" marT="9525" marB="0" anchor="ctr"/>
                </a:tc>
                <a:tc>
                  <a:txBody>
                    <a:bodyPr/>
                    <a:lstStyle/>
                    <a:p>
                      <a:pPr>
                        <a:lnSpc>
                          <a:spcPct val="115000"/>
                        </a:lnSpc>
                      </a:pPr>
                      <a:endParaRPr lang="en-US" sz="1400">
                        <a:effectLst/>
                        <a:latin typeface="Calibri"/>
                      </a:endParaRPr>
                    </a:p>
                  </a:txBody>
                  <a:tcPr marL="9525" marR="9525" marT="9525" marB="0" anchor="ctr"/>
                </a:tc>
                <a:tc>
                  <a:txBody>
                    <a:bodyPr/>
                    <a:lstStyle/>
                    <a:p>
                      <a:pPr algn="ctr" rtl="0">
                        <a:lnSpc>
                          <a:spcPct val="115000"/>
                        </a:lnSpc>
                        <a:spcAft>
                          <a:spcPts val="0"/>
                        </a:spcAft>
                      </a:pPr>
                      <a:r>
                        <a:rPr lang="en-US" sz="1400">
                          <a:effectLst/>
                        </a:rPr>
                        <a:t>Mean</a:t>
                      </a:r>
                      <a:endParaRPr lang="en-US" sz="14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400">
                          <a:effectLst/>
                        </a:rPr>
                        <a:t>SD</a:t>
                      </a:r>
                      <a:endParaRPr lang="en-US" sz="14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400" dirty="0">
                          <a:effectLst/>
                        </a:rPr>
                        <a:t>p value</a:t>
                      </a:r>
                      <a:endParaRPr lang="en-US" sz="1400" dirty="0">
                        <a:effectLst/>
                        <a:latin typeface="Calibri"/>
                        <a:ea typeface="Calibri"/>
                        <a:cs typeface="Arial"/>
                      </a:endParaRPr>
                    </a:p>
                  </a:txBody>
                  <a:tcPr marL="9525" marR="9525" marT="9525" marB="0" anchor="ctr"/>
                </a:tc>
              </a:tr>
              <a:tr h="177354">
                <a:tc rowSpan="2">
                  <a:txBody>
                    <a:bodyPr/>
                    <a:lstStyle/>
                    <a:p>
                      <a:pPr algn="ctr" rtl="0">
                        <a:lnSpc>
                          <a:spcPct val="115000"/>
                        </a:lnSpc>
                        <a:spcAft>
                          <a:spcPts val="0"/>
                        </a:spcAft>
                      </a:pPr>
                      <a:r>
                        <a:rPr lang="en-US" sz="1400">
                          <a:effectLst/>
                        </a:rPr>
                        <a:t>WBC</a:t>
                      </a:r>
                      <a:endParaRPr lang="en-US" sz="14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400">
                          <a:effectLst/>
                        </a:rPr>
                        <a:t>Control</a:t>
                      </a:r>
                      <a:endParaRPr lang="en-US" sz="14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400">
                          <a:effectLst/>
                        </a:rPr>
                        <a:t>6.49</a:t>
                      </a:r>
                      <a:endParaRPr lang="en-US" sz="14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400">
                          <a:effectLst/>
                        </a:rPr>
                        <a:t>1.55</a:t>
                      </a:r>
                      <a:endParaRPr lang="en-US" sz="1400">
                        <a:effectLst/>
                        <a:latin typeface="Calibri"/>
                        <a:ea typeface="Calibri"/>
                        <a:cs typeface="Arial"/>
                      </a:endParaRPr>
                    </a:p>
                  </a:txBody>
                  <a:tcPr marL="9525" marR="9525" marT="9525" marB="0" anchor="ctr"/>
                </a:tc>
                <a:tc rowSpan="2">
                  <a:txBody>
                    <a:bodyPr/>
                    <a:lstStyle/>
                    <a:p>
                      <a:pPr algn="ctr" rtl="0">
                        <a:lnSpc>
                          <a:spcPct val="115000"/>
                        </a:lnSpc>
                        <a:spcAft>
                          <a:spcPts val="0"/>
                        </a:spcAft>
                      </a:pPr>
                      <a:r>
                        <a:rPr lang="en-US" sz="1800" dirty="0">
                          <a:solidFill>
                            <a:srgbClr val="FF0000"/>
                          </a:solidFill>
                          <a:effectLst/>
                        </a:rPr>
                        <a:t>&lt;0.001**</a:t>
                      </a:r>
                      <a:endParaRPr lang="en-US" sz="1800" dirty="0">
                        <a:solidFill>
                          <a:srgbClr val="FF0000"/>
                        </a:solidFill>
                        <a:effectLst/>
                        <a:latin typeface="Calibri"/>
                        <a:ea typeface="Calibri"/>
                        <a:cs typeface="Arial"/>
                      </a:endParaRPr>
                    </a:p>
                  </a:txBody>
                  <a:tcPr marL="9525" marR="9525" marT="9525" marB="0" anchor="ctr"/>
                </a:tc>
              </a:tr>
              <a:tr h="177354">
                <a:tc vMerge="1">
                  <a:txBody>
                    <a:bodyPr/>
                    <a:lstStyle/>
                    <a:p>
                      <a:pPr rtl="1"/>
                      <a:endParaRPr lang="ar-IQ"/>
                    </a:p>
                  </a:txBody>
                  <a:tcPr/>
                </a:tc>
                <a:tc>
                  <a:txBody>
                    <a:bodyPr/>
                    <a:lstStyle/>
                    <a:p>
                      <a:pPr algn="ctr" rtl="0">
                        <a:lnSpc>
                          <a:spcPct val="115000"/>
                        </a:lnSpc>
                        <a:spcAft>
                          <a:spcPts val="0"/>
                        </a:spcAft>
                      </a:pPr>
                      <a:r>
                        <a:rPr lang="en-US" sz="1800" dirty="0">
                          <a:solidFill>
                            <a:srgbClr val="FF0000"/>
                          </a:solidFill>
                          <a:effectLst/>
                        </a:rPr>
                        <a:t>Pregnant</a:t>
                      </a:r>
                      <a:endParaRPr lang="en-US" sz="1800" dirty="0">
                        <a:solidFill>
                          <a:srgbClr val="FF0000"/>
                        </a:solidFill>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800" dirty="0">
                          <a:solidFill>
                            <a:srgbClr val="FF0000"/>
                          </a:solidFill>
                          <a:effectLst/>
                        </a:rPr>
                        <a:t>8.84</a:t>
                      </a:r>
                      <a:endParaRPr lang="en-US" sz="1800" dirty="0">
                        <a:solidFill>
                          <a:srgbClr val="FF0000"/>
                        </a:solidFill>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800" dirty="0">
                          <a:solidFill>
                            <a:srgbClr val="FF0000"/>
                          </a:solidFill>
                          <a:effectLst/>
                        </a:rPr>
                        <a:t>2.49</a:t>
                      </a:r>
                      <a:endParaRPr lang="en-US" sz="1800" dirty="0">
                        <a:solidFill>
                          <a:srgbClr val="FF0000"/>
                        </a:solidFill>
                        <a:effectLst/>
                        <a:latin typeface="Calibri"/>
                        <a:ea typeface="Calibri"/>
                        <a:cs typeface="Arial"/>
                      </a:endParaRPr>
                    </a:p>
                  </a:txBody>
                  <a:tcPr marL="9525" marR="9525" marT="9525" marB="0" anchor="ctr"/>
                </a:tc>
                <a:tc vMerge="1">
                  <a:txBody>
                    <a:bodyPr/>
                    <a:lstStyle/>
                    <a:p>
                      <a:pPr rtl="1"/>
                      <a:endParaRPr lang="ar-IQ"/>
                    </a:p>
                  </a:txBody>
                  <a:tcPr/>
                </a:tc>
              </a:tr>
              <a:tr h="177354">
                <a:tc rowSpan="2">
                  <a:txBody>
                    <a:bodyPr/>
                    <a:lstStyle/>
                    <a:p>
                      <a:pPr algn="ctr" rtl="0">
                        <a:lnSpc>
                          <a:spcPct val="115000"/>
                        </a:lnSpc>
                        <a:spcAft>
                          <a:spcPts val="0"/>
                        </a:spcAft>
                      </a:pPr>
                      <a:r>
                        <a:rPr lang="en-US" sz="1400">
                          <a:effectLst/>
                        </a:rPr>
                        <a:t>Monocyte</a:t>
                      </a:r>
                      <a:endParaRPr lang="en-US" sz="14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400">
                          <a:effectLst/>
                        </a:rPr>
                        <a:t>Control</a:t>
                      </a:r>
                      <a:endParaRPr lang="en-US" sz="14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400">
                          <a:effectLst/>
                        </a:rPr>
                        <a:t>6.90</a:t>
                      </a:r>
                      <a:endParaRPr lang="en-US" sz="14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400">
                          <a:effectLst/>
                        </a:rPr>
                        <a:t>1.56</a:t>
                      </a:r>
                      <a:endParaRPr lang="en-US" sz="1400">
                        <a:effectLst/>
                        <a:latin typeface="Calibri"/>
                        <a:ea typeface="Calibri"/>
                        <a:cs typeface="Arial"/>
                      </a:endParaRPr>
                    </a:p>
                  </a:txBody>
                  <a:tcPr marL="9525" marR="9525" marT="9525" marB="0" anchor="ctr"/>
                </a:tc>
                <a:tc rowSpan="2">
                  <a:txBody>
                    <a:bodyPr/>
                    <a:lstStyle/>
                    <a:p>
                      <a:pPr algn="ctr" rtl="0">
                        <a:lnSpc>
                          <a:spcPct val="115000"/>
                        </a:lnSpc>
                        <a:spcAft>
                          <a:spcPts val="0"/>
                        </a:spcAft>
                      </a:pPr>
                      <a:r>
                        <a:rPr lang="en-US" sz="1600" dirty="0">
                          <a:solidFill>
                            <a:srgbClr val="FF0000"/>
                          </a:solidFill>
                          <a:effectLst/>
                        </a:rPr>
                        <a:t>0.005*</a:t>
                      </a:r>
                      <a:endParaRPr lang="en-US" sz="1600" dirty="0">
                        <a:solidFill>
                          <a:srgbClr val="FF0000"/>
                        </a:solidFill>
                        <a:effectLst/>
                        <a:latin typeface="Calibri"/>
                        <a:ea typeface="Calibri"/>
                        <a:cs typeface="Arial"/>
                      </a:endParaRPr>
                    </a:p>
                  </a:txBody>
                  <a:tcPr marL="9525" marR="9525" marT="9525" marB="0" anchor="ctr"/>
                </a:tc>
              </a:tr>
              <a:tr h="177354">
                <a:tc vMerge="1">
                  <a:txBody>
                    <a:bodyPr/>
                    <a:lstStyle/>
                    <a:p>
                      <a:pPr rtl="1"/>
                      <a:endParaRPr lang="ar-IQ"/>
                    </a:p>
                  </a:txBody>
                  <a:tcPr/>
                </a:tc>
                <a:tc>
                  <a:txBody>
                    <a:bodyPr/>
                    <a:lstStyle/>
                    <a:p>
                      <a:pPr algn="ctr" rtl="0">
                        <a:lnSpc>
                          <a:spcPct val="115000"/>
                        </a:lnSpc>
                        <a:spcAft>
                          <a:spcPts val="0"/>
                        </a:spcAft>
                      </a:pPr>
                      <a:r>
                        <a:rPr lang="en-US" sz="1600" dirty="0">
                          <a:solidFill>
                            <a:srgbClr val="FF0000"/>
                          </a:solidFill>
                          <a:effectLst/>
                        </a:rPr>
                        <a:t>Pregnant</a:t>
                      </a:r>
                      <a:endParaRPr lang="en-US" sz="1600" dirty="0">
                        <a:solidFill>
                          <a:srgbClr val="FF0000"/>
                        </a:solidFill>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600" dirty="0">
                          <a:solidFill>
                            <a:srgbClr val="FF0000"/>
                          </a:solidFill>
                          <a:effectLst/>
                        </a:rPr>
                        <a:t>14.26</a:t>
                      </a:r>
                      <a:endParaRPr lang="en-US" sz="1600" dirty="0">
                        <a:solidFill>
                          <a:srgbClr val="FF0000"/>
                        </a:solidFill>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600" dirty="0">
                          <a:solidFill>
                            <a:srgbClr val="FF0000"/>
                          </a:solidFill>
                          <a:effectLst/>
                        </a:rPr>
                        <a:t>14.09</a:t>
                      </a:r>
                      <a:endParaRPr lang="en-US" sz="1600" dirty="0">
                        <a:solidFill>
                          <a:srgbClr val="FF0000"/>
                        </a:solidFill>
                        <a:effectLst/>
                        <a:latin typeface="Calibri"/>
                        <a:ea typeface="Calibri"/>
                        <a:cs typeface="Arial"/>
                      </a:endParaRPr>
                    </a:p>
                  </a:txBody>
                  <a:tcPr marL="9525" marR="9525" marT="9525" marB="0" anchor="ctr"/>
                </a:tc>
                <a:tc vMerge="1">
                  <a:txBody>
                    <a:bodyPr/>
                    <a:lstStyle/>
                    <a:p>
                      <a:pPr rtl="1"/>
                      <a:endParaRPr lang="ar-IQ"/>
                    </a:p>
                  </a:txBody>
                  <a:tcPr/>
                </a:tc>
              </a:tr>
              <a:tr h="177354">
                <a:tc rowSpan="2">
                  <a:txBody>
                    <a:bodyPr/>
                    <a:lstStyle/>
                    <a:p>
                      <a:pPr algn="ctr" rtl="0">
                        <a:lnSpc>
                          <a:spcPct val="115000"/>
                        </a:lnSpc>
                        <a:spcAft>
                          <a:spcPts val="0"/>
                        </a:spcAft>
                      </a:pPr>
                      <a:r>
                        <a:rPr lang="en-US" sz="1400">
                          <a:effectLst/>
                        </a:rPr>
                        <a:t>Lymphocyte</a:t>
                      </a:r>
                      <a:endParaRPr lang="en-US" sz="14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400">
                          <a:effectLst/>
                        </a:rPr>
                        <a:t>Control</a:t>
                      </a:r>
                      <a:endParaRPr lang="en-US" sz="14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400">
                          <a:effectLst/>
                        </a:rPr>
                        <a:t>33.03</a:t>
                      </a:r>
                      <a:endParaRPr lang="en-US" sz="14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400" dirty="0">
                          <a:effectLst/>
                        </a:rPr>
                        <a:t>7.84</a:t>
                      </a:r>
                      <a:endParaRPr lang="en-US" sz="1400" dirty="0">
                        <a:effectLst/>
                        <a:latin typeface="Calibri"/>
                        <a:ea typeface="Calibri"/>
                        <a:cs typeface="Arial"/>
                      </a:endParaRPr>
                    </a:p>
                  </a:txBody>
                  <a:tcPr marL="9525" marR="9525" marT="9525" marB="0" anchor="ctr"/>
                </a:tc>
                <a:tc rowSpan="2">
                  <a:txBody>
                    <a:bodyPr/>
                    <a:lstStyle/>
                    <a:p>
                      <a:pPr algn="ctr" rtl="0">
                        <a:lnSpc>
                          <a:spcPct val="115000"/>
                        </a:lnSpc>
                        <a:spcAft>
                          <a:spcPts val="0"/>
                        </a:spcAft>
                      </a:pPr>
                      <a:r>
                        <a:rPr lang="en-US" sz="1600" dirty="0">
                          <a:effectLst/>
                        </a:rPr>
                        <a:t>&lt;0.001**</a:t>
                      </a:r>
                      <a:endParaRPr lang="en-US" sz="1600" dirty="0">
                        <a:effectLst/>
                        <a:latin typeface="Calibri"/>
                        <a:ea typeface="Calibri"/>
                        <a:cs typeface="Arial"/>
                      </a:endParaRPr>
                    </a:p>
                  </a:txBody>
                  <a:tcPr marL="9525" marR="9525" marT="9525" marB="0" anchor="ctr">
                    <a:solidFill>
                      <a:srgbClr val="FFFF00"/>
                    </a:solidFill>
                  </a:tcPr>
                </a:tc>
              </a:tr>
              <a:tr h="177354">
                <a:tc vMerge="1">
                  <a:txBody>
                    <a:bodyPr/>
                    <a:lstStyle/>
                    <a:p>
                      <a:pPr rtl="1"/>
                      <a:endParaRPr lang="ar-IQ"/>
                    </a:p>
                  </a:txBody>
                  <a:tcPr/>
                </a:tc>
                <a:tc>
                  <a:txBody>
                    <a:bodyPr/>
                    <a:lstStyle/>
                    <a:p>
                      <a:pPr algn="ctr" rtl="0">
                        <a:lnSpc>
                          <a:spcPct val="115000"/>
                        </a:lnSpc>
                        <a:spcAft>
                          <a:spcPts val="0"/>
                        </a:spcAft>
                      </a:pPr>
                      <a:r>
                        <a:rPr lang="en-US" sz="1600" dirty="0">
                          <a:effectLst/>
                        </a:rPr>
                        <a:t>Pregnant</a:t>
                      </a:r>
                      <a:endParaRPr lang="en-US" sz="1600" dirty="0">
                        <a:effectLst/>
                        <a:latin typeface="Calibri"/>
                        <a:ea typeface="Calibri"/>
                        <a:cs typeface="Arial"/>
                      </a:endParaRPr>
                    </a:p>
                  </a:txBody>
                  <a:tcPr marL="9525" marR="9525" marT="9525" marB="0" anchor="ctr">
                    <a:solidFill>
                      <a:srgbClr val="FFFF00"/>
                    </a:solidFill>
                  </a:tcPr>
                </a:tc>
                <a:tc>
                  <a:txBody>
                    <a:bodyPr/>
                    <a:lstStyle/>
                    <a:p>
                      <a:pPr algn="ctr" rtl="0">
                        <a:lnSpc>
                          <a:spcPct val="115000"/>
                        </a:lnSpc>
                        <a:spcAft>
                          <a:spcPts val="0"/>
                        </a:spcAft>
                      </a:pPr>
                      <a:r>
                        <a:rPr lang="en-US" sz="1600" dirty="0">
                          <a:effectLst/>
                        </a:rPr>
                        <a:t>23.59</a:t>
                      </a:r>
                      <a:endParaRPr lang="en-US" sz="1600" dirty="0">
                        <a:effectLst/>
                        <a:latin typeface="Calibri"/>
                        <a:ea typeface="Calibri"/>
                        <a:cs typeface="Arial"/>
                      </a:endParaRPr>
                    </a:p>
                  </a:txBody>
                  <a:tcPr marL="9525" marR="9525" marT="9525" marB="0" anchor="ctr">
                    <a:solidFill>
                      <a:srgbClr val="FFFF00"/>
                    </a:solidFill>
                  </a:tcPr>
                </a:tc>
                <a:tc>
                  <a:txBody>
                    <a:bodyPr/>
                    <a:lstStyle/>
                    <a:p>
                      <a:pPr algn="ctr" rtl="0">
                        <a:lnSpc>
                          <a:spcPct val="115000"/>
                        </a:lnSpc>
                        <a:spcAft>
                          <a:spcPts val="0"/>
                        </a:spcAft>
                      </a:pPr>
                      <a:r>
                        <a:rPr lang="en-US" sz="1600" dirty="0">
                          <a:effectLst/>
                        </a:rPr>
                        <a:t>9.10</a:t>
                      </a:r>
                      <a:endParaRPr lang="en-US" sz="1600" dirty="0">
                        <a:effectLst/>
                        <a:latin typeface="Calibri"/>
                        <a:ea typeface="Calibri"/>
                        <a:cs typeface="Arial"/>
                      </a:endParaRPr>
                    </a:p>
                  </a:txBody>
                  <a:tcPr marL="9525" marR="9525" marT="9525" marB="0" anchor="ctr">
                    <a:solidFill>
                      <a:srgbClr val="FFFF00"/>
                    </a:solidFill>
                  </a:tcPr>
                </a:tc>
                <a:tc vMerge="1">
                  <a:txBody>
                    <a:bodyPr/>
                    <a:lstStyle/>
                    <a:p>
                      <a:pPr rtl="1"/>
                      <a:endParaRPr lang="ar-IQ"/>
                    </a:p>
                  </a:txBody>
                  <a:tcPr/>
                </a:tc>
              </a:tr>
            </a:tbl>
          </a:graphicData>
        </a:graphic>
      </p:graphicFrame>
      <p:graphicFrame>
        <p:nvGraphicFramePr>
          <p:cNvPr id="3" name="جدول 2"/>
          <p:cNvGraphicFramePr>
            <a:graphicFrameLocks noGrp="1"/>
          </p:cNvGraphicFramePr>
          <p:nvPr>
            <p:extLst>
              <p:ext uri="{D42A27DB-BD31-4B8C-83A1-F6EECF244321}">
                <p14:modId xmlns:p14="http://schemas.microsoft.com/office/powerpoint/2010/main" val="2546423428"/>
              </p:ext>
            </p:extLst>
          </p:nvPr>
        </p:nvGraphicFramePr>
        <p:xfrm>
          <a:off x="2123728" y="3284987"/>
          <a:ext cx="5688631" cy="2904368"/>
        </p:xfrm>
        <a:graphic>
          <a:graphicData uri="http://schemas.openxmlformats.org/drawingml/2006/table">
            <a:tbl>
              <a:tblPr firstRow="1" firstCol="1" bandRow="1">
                <a:tableStyleId>{5C22544A-7EE6-4342-B048-85BDC9FD1C3A}</a:tableStyleId>
              </a:tblPr>
              <a:tblGrid>
                <a:gridCol w="1443831"/>
                <a:gridCol w="1443831"/>
                <a:gridCol w="834425"/>
                <a:gridCol w="791717"/>
                <a:gridCol w="1174827"/>
              </a:tblGrid>
              <a:tr h="282369">
                <a:tc>
                  <a:txBody>
                    <a:bodyPr/>
                    <a:lstStyle/>
                    <a:p>
                      <a:pPr algn="l">
                        <a:lnSpc>
                          <a:spcPct val="115000"/>
                        </a:lnSpc>
                      </a:pPr>
                      <a:endParaRPr lang="en-US" sz="1400" dirty="0">
                        <a:effectLst/>
                        <a:latin typeface="Calibri"/>
                      </a:endParaRPr>
                    </a:p>
                  </a:txBody>
                  <a:tcPr marL="68580" marR="68580" marT="0" marB="0" anchor="ctr"/>
                </a:tc>
                <a:tc>
                  <a:txBody>
                    <a:bodyPr/>
                    <a:lstStyle/>
                    <a:p>
                      <a:pPr algn="l">
                        <a:lnSpc>
                          <a:spcPct val="115000"/>
                        </a:lnSpc>
                      </a:pPr>
                      <a:endParaRPr lang="en-US" sz="1400">
                        <a:effectLst/>
                        <a:latin typeface="Calibri"/>
                      </a:endParaRPr>
                    </a:p>
                  </a:txBody>
                  <a:tcPr marL="68580" marR="68580" marT="0" marB="0" anchor="ctr"/>
                </a:tc>
                <a:tc>
                  <a:txBody>
                    <a:bodyPr/>
                    <a:lstStyle/>
                    <a:p>
                      <a:pPr algn="ctr" rtl="0">
                        <a:lnSpc>
                          <a:spcPct val="115000"/>
                        </a:lnSpc>
                        <a:spcAft>
                          <a:spcPts val="0"/>
                        </a:spcAft>
                      </a:pPr>
                      <a:r>
                        <a:rPr lang="en-US" sz="1400">
                          <a:effectLst/>
                        </a:rPr>
                        <a:t>Mean</a:t>
                      </a:r>
                      <a:endParaRPr lang="en-US" sz="14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400">
                          <a:effectLst/>
                        </a:rPr>
                        <a:t>SD</a:t>
                      </a:r>
                      <a:endParaRPr lang="en-US" sz="14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400" dirty="0">
                          <a:effectLst/>
                        </a:rPr>
                        <a:t>p value</a:t>
                      </a:r>
                      <a:endParaRPr lang="en-US" sz="1400" dirty="0">
                        <a:effectLst/>
                        <a:latin typeface="Calibri"/>
                        <a:ea typeface="Calibri"/>
                        <a:cs typeface="Arial"/>
                      </a:endParaRPr>
                    </a:p>
                  </a:txBody>
                  <a:tcPr marL="68580" marR="68580" marT="0" marB="0" anchor="ctr"/>
                </a:tc>
              </a:tr>
              <a:tr h="282369">
                <a:tc rowSpan="3">
                  <a:txBody>
                    <a:bodyPr/>
                    <a:lstStyle/>
                    <a:p>
                      <a:pPr algn="ctr" rtl="0">
                        <a:lnSpc>
                          <a:spcPct val="115000"/>
                        </a:lnSpc>
                        <a:spcAft>
                          <a:spcPts val="0"/>
                        </a:spcAft>
                      </a:pPr>
                      <a:r>
                        <a:rPr lang="en-US" sz="1400">
                          <a:effectLst/>
                        </a:rPr>
                        <a:t>WBC</a:t>
                      </a:r>
                      <a:endParaRPr lang="en-US" sz="14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400">
                          <a:effectLst/>
                        </a:rPr>
                        <a:t>First trimester</a:t>
                      </a:r>
                      <a:endParaRPr lang="en-US" sz="14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400">
                          <a:effectLst/>
                        </a:rPr>
                        <a:t>8.14</a:t>
                      </a:r>
                      <a:endParaRPr lang="en-US" sz="14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400">
                          <a:effectLst/>
                        </a:rPr>
                        <a:t>1.94</a:t>
                      </a:r>
                      <a:endParaRPr lang="en-US" sz="1400">
                        <a:effectLst/>
                        <a:latin typeface="Calibri"/>
                        <a:ea typeface="Calibri"/>
                        <a:cs typeface="Arial"/>
                      </a:endParaRPr>
                    </a:p>
                  </a:txBody>
                  <a:tcPr marL="68580" marR="68580" marT="0" marB="0" anchor="ctr"/>
                </a:tc>
                <a:tc rowSpan="3">
                  <a:txBody>
                    <a:bodyPr/>
                    <a:lstStyle/>
                    <a:p>
                      <a:pPr algn="ctr" rtl="0">
                        <a:lnSpc>
                          <a:spcPct val="115000"/>
                        </a:lnSpc>
                        <a:spcAft>
                          <a:spcPts val="0"/>
                        </a:spcAft>
                      </a:pPr>
                      <a:r>
                        <a:rPr lang="en-US" sz="1600" dirty="0">
                          <a:solidFill>
                            <a:srgbClr val="FF0000"/>
                          </a:solidFill>
                          <a:effectLst/>
                        </a:rPr>
                        <a:t>0.164</a:t>
                      </a:r>
                      <a:r>
                        <a:rPr lang="en-US" sz="1600" baseline="30000" dirty="0">
                          <a:solidFill>
                            <a:srgbClr val="FF0000"/>
                          </a:solidFill>
                          <a:effectLst/>
                        </a:rPr>
                        <a:t> NS</a:t>
                      </a:r>
                      <a:endParaRPr lang="en-US" sz="1600" dirty="0">
                        <a:solidFill>
                          <a:srgbClr val="FF0000"/>
                        </a:solidFill>
                        <a:effectLst/>
                        <a:latin typeface="Calibri"/>
                        <a:ea typeface="Calibri"/>
                        <a:cs typeface="Arial"/>
                      </a:endParaRPr>
                    </a:p>
                  </a:txBody>
                  <a:tcPr marL="68580" marR="68580" marT="0" marB="0" anchor="ctr"/>
                </a:tc>
              </a:tr>
              <a:tr h="282369">
                <a:tc vMerge="1">
                  <a:txBody>
                    <a:bodyPr/>
                    <a:lstStyle/>
                    <a:p>
                      <a:pPr rtl="1"/>
                      <a:endParaRPr lang="ar-IQ"/>
                    </a:p>
                  </a:txBody>
                  <a:tcPr/>
                </a:tc>
                <a:tc>
                  <a:txBody>
                    <a:bodyPr/>
                    <a:lstStyle/>
                    <a:p>
                      <a:pPr algn="ctr" rtl="0">
                        <a:lnSpc>
                          <a:spcPct val="115000"/>
                        </a:lnSpc>
                        <a:spcAft>
                          <a:spcPts val="0"/>
                        </a:spcAft>
                      </a:pPr>
                      <a:r>
                        <a:rPr lang="en-US" sz="1400">
                          <a:effectLst/>
                        </a:rPr>
                        <a:t>Second trimester</a:t>
                      </a:r>
                      <a:endParaRPr lang="en-US" sz="14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400">
                          <a:effectLst/>
                        </a:rPr>
                        <a:t>9.19</a:t>
                      </a:r>
                      <a:endParaRPr lang="en-US" sz="14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400" dirty="0">
                          <a:effectLst/>
                        </a:rPr>
                        <a:t>2.86</a:t>
                      </a:r>
                      <a:endParaRPr lang="en-US" sz="1400" dirty="0">
                        <a:effectLst/>
                        <a:latin typeface="Calibri"/>
                        <a:ea typeface="Calibri"/>
                        <a:cs typeface="Arial"/>
                      </a:endParaRPr>
                    </a:p>
                  </a:txBody>
                  <a:tcPr marL="68580" marR="68580" marT="0" marB="0" anchor="ctr"/>
                </a:tc>
                <a:tc vMerge="1">
                  <a:txBody>
                    <a:bodyPr/>
                    <a:lstStyle/>
                    <a:p>
                      <a:pPr rtl="1"/>
                      <a:endParaRPr lang="ar-IQ"/>
                    </a:p>
                  </a:txBody>
                  <a:tcPr/>
                </a:tc>
              </a:tr>
              <a:tr h="322708">
                <a:tc vMerge="1">
                  <a:txBody>
                    <a:bodyPr/>
                    <a:lstStyle/>
                    <a:p>
                      <a:pPr rtl="1"/>
                      <a:endParaRPr lang="ar-IQ"/>
                    </a:p>
                  </a:txBody>
                  <a:tcPr/>
                </a:tc>
                <a:tc>
                  <a:txBody>
                    <a:bodyPr/>
                    <a:lstStyle/>
                    <a:p>
                      <a:pPr algn="ctr" rtl="0">
                        <a:lnSpc>
                          <a:spcPct val="115000"/>
                        </a:lnSpc>
                        <a:spcAft>
                          <a:spcPts val="0"/>
                        </a:spcAft>
                      </a:pPr>
                      <a:r>
                        <a:rPr lang="en-US" sz="1600" dirty="0">
                          <a:solidFill>
                            <a:srgbClr val="FF0000"/>
                          </a:solidFill>
                          <a:effectLst/>
                        </a:rPr>
                        <a:t>Third trimester</a:t>
                      </a:r>
                      <a:endParaRPr lang="en-US" sz="1600" dirty="0">
                        <a:solidFill>
                          <a:srgbClr val="FF0000"/>
                        </a:solidFill>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solidFill>
                            <a:srgbClr val="FF0000"/>
                          </a:solidFill>
                          <a:effectLst/>
                        </a:rPr>
                        <a:t>9.20</a:t>
                      </a:r>
                      <a:endParaRPr lang="en-US" sz="1600" dirty="0">
                        <a:solidFill>
                          <a:srgbClr val="FF0000"/>
                        </a:solidFill>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solidFill>
                            <a:srgbClr val="FF0000"/>
                          </a:solidFill>
                          <a:effectLst/>
                        </a:rPr>
                        <a:t>2.50</a:t>
                      </a:r>
                      <a:endParaRPr lang="en-US" sz="1600" dirty="0">
                        <a:solidFill>
                          <a:srgbClr val="FF0000"/>
                        </a:solidFill>
                        <a:effectLst/>
                        <a:latin typeface="Calibri"/>
                        <a:ea typeface="Calibri"/>
                        <a:cs typeface="Arial"/>
                      </a:endParaRPr>
                    </a:p>
                  </a:txBody>
                  <a:tcPr marL="68580" marR="68580" marT="0" marB="0" anchor="ctr"/>
                </a:tc>
                <a:tc vMerge="1">
                  <a:txBody>
                    <a:bodyPr/>
                    <a:lstStyle/>
                    <a:p>
                      <a:pPr rtl="1"/>
                      <a:endParaRPr lang="ar-IQ"/>
                    </a:p>
                  </a:txBody>
                  <a:tcPr/>
                </a:tc>
              </a:tr>
              <a:tr h="282369">
                <a:tc rowSpan="3">
                  <a:txBody>
                    <a:bodyPr/>
                    <a:lstStyle/>
                    <a:p>
                      <a:pPr algn="ctr" rtl="0">
                        <a:lnSpc>
                          <a:spcPct val="115000"/>
                        </a:lnSpc>
                        <a:spcAft>
                          <a:spcPts val="0"/>
                        </a:spcAft>
                      </a:pPr>
                      <a:r>
                        <a:rPr lang="en-US" sz="1400">
                          <a:effectLst/>
                        </a:rPr>
                        <a:t>Monocyte</a:t>
                      </a:r>
                      <a:endParaRPr lang="en-US" sz="14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400">
                          <a:effectLst/>
                        </a:rPr>
                        <a:t>First trimester</a:t>
                      </a:r>
                      <a:endParaRPr lang="en-US" sz="14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400" dirty="0">
                          <a:effectLst/>
                        </a:rPr>
                        <a:t>15.16</a:t>
                      </a:r>
                      <a:endParaRPr lang="en-US" sz="14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400">
                          <a:effectLst/>
                        </a:rPr>
                        <a:t>13.74</a:t>
                      </a:r>
                      <a:endParaRPr lang="en-US" sz="1400">
                        <a:effectLst/>
                        <a:latin typeface="Calibri"/>
                        <a:ea typeface="Calibri"/>
                        <a:cs typeface="Arial"/>
                      </a:endParaRPr>
                    </a:p>
                  </a:txBody>
                  <a:tcPr marL="68580" marR="68580" marT="0" marB="0" anchor="ctr"/>
                </a:tc>
                <a:tc rowSpan="3">
                  <a:txBody>
                    <a:bodyPr/>
                    <a:lstStyle/>
                    <a:p>
                      <a:pPr algn="ctr" rtl="0">
                        <a:lnSpc>
                          <a:spcPct val="115000"/>
                        </a:lnSpc>
                        <a:spcAft>
                          <a:spcPts val="0"/>
                        </a:spcAft>
                      </a:pPr>
                      <a:r>
                        <a:rPr lang="en-US" sz="1600" dirty="0">
                          <a:solidFill>
                            <a:srgbClr val="FF0000"/>
                          </a:solidFill>
                          <a:effectLst/>
                        </a:rPr>
                        <a:t>0.005*</a:t>
                      </a:r>
                      <a:endParaRPr lang="en-US" sz="1600" dirty="0">
                        <a:solidFill>
                          <a:srgbClr val="FF0000"/>
                        </a:solidFill>
                        <a:effectLst/>
                        <a:latin typeface="Calibri"/>
                        <a:ea typeface="Calibri"/>
                        <a:cs typeface="Arial"/>
                      </a:endParaRPr>
                    </a:p>
                  </a:txBody>
                  <a:tcPr marL="68580" marR="68580" marT="0" marB="0" anchor="ctr"/>
                </a:tc>
              </a:tr>
              <a:tr h="282369">
                <a:tc vMerge="1">
                  <a:txBody>
                    <a:bodyPr/>
                    <a:lstStyle/>
                    <a:p>
                      <a:pPr rtl="1"/>
                      <a:endParaRPr lang="ar-IQ"/>
                    </a:p>
                  </a:txBody>
                  <a:tcPr/>
                </a:tc>
                <a:tc>
                  <a:txBody>
                    <a:bodyPr/>
                    <a:lstStyle/>
                    <a:p>
                      <a:pPr algn="ctr" rtl="0">
                        <a:lnSpc>
                          <a:spcPct val="115000"/>
                        </a:lnSpc>
                        <a:spcAft>
                          <a:spcPts val="0"/>
                        </a:spcAft>
                      </a:pPr>
                      <a:r>
                        <a:rPr lang="en-US" sz="1400">
                          <a:effectLst/>
                        </a:rPr>
                        <a:t>Second trimester</a:t>
                      </a:r>
                      <a:endParaRPr lang="en-US" sz="14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400">
                          <a:effectLst/>
                        </a:rPr>
                        <a:t>7.99</a:t>
                      </a:r>
                      <a:endParaRPr lang="en-US" sz="14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400" dirty="0">
                          <a:effectLst/>
                        </a:rPr>
                        <a:t>7.38</a:t>
                      </a:r>
                      <a:endParaRPr lang="en-US" sz="1400" dirty="0">
                        <a:effectLst/>
                        <a:latin typeface="Calibri"/>
                        <a:ea typeface="Calibri"/>
                        <a:cs typeface="Arial"/>
                      </a:endParaRPr>
                    </a:p>
                  </a:txBody>
                  <a:tcPr marL="68580" marR="68580" marT="0" marB="0" anchor="ctr"/>
                </a:tc>
                <a:tc vMerge="1">
                  <a:txBody>
                    <a:bodyPr/>
                    <a:lstStyle/>
                    <a:p>
                      <a:pPr rtl="1"/>
                      <a:endParaRPr lang="ar-IQ"/>
                    </a:p>
                  </a:txBody>
                  <a:tcPr/>
                </a:tc>
              </a:tr>
              <a:tr h="322708">
                <a:tc vMerge="1">
                  <a:txBody>
                    <a:bodyPr/>
                    <a:lstStyle/>
                    <a:p>
                      <a:pPr rtl="1"/>
                      <a:endParaRPr lang="ar-IQ"/>
                    </a:p>
                  </a:txBody>
                  <a:tcPr/>
                </a:tc>
                <a:tc>
                  <a:txBody>
                    <a:bodyPr/>
                    <a:lstStyle/>
                    <a:p>
                      <a:pPr algn="ctr" rtl="0">
                        <a:lnSpc>
                          <a:spcPct val="115000"/>
                        </a:lnSpc>
                        <a:spcAft>
                          <a:spcPts val="0"/>
                        </a:spcAft>
                      </a:pPr>
                      <a:r>
                        <a:rPr lang="en-US" sz="1600" dirty="0">
                          <a:solidFill>
                            <a:srgbClr val="FF0000"/>
                          </a:solidFill>
                          <a:effectLst/>
                        </a:rPr>
                        <a:t>Third trimester</a:t>
                      </a:r>
                      <a:endParaRPr lang="en-US" sz="1600" dirty="0">
                        <a:solidFill>
                          <a:srgbClr val="FF0000"/>
                        </a:solidFill>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solidFill>
                            <a:srgbClr val="FF0000"/>
                          </a:solidFill>
                          <a:effectLst/>
                        </a:rPr>
                        <a:t>19.62</a:t>
                      </a:r>
                      <a:endParaRPr lang="en-US" sz="1600" dirty="0">
                        <a:solidFill>
                          <a:srgbClr val="FF0000"/>
                        </a:solidFill>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solidFill>
                            <a:srgbClr val="FF0000"/>
                          </a:solidFill>
                          <a:effectLst/>
                        </a:rPr>
                        <a:t>17.17</a:t>
                      </a:r>
                      <a:endParaRPr lang="en-US" sz="1600" dirty="0">
                        <a:solidFill>
                          <a:srgbClr val="FF0000"/>
                        </a:solidFill>
                        <a:effectLst/>
                        <a:latin typeface="Calibri"/>
                        <a:ea typeface="Calibri"/>
                        <a:cs typeface="Arial"/>
                      </a:endParaRPr>
                    </a:p>
                  </a:txBody>
                  <a:tcPr marL="68580" marR="68580" marT="0" marB="0" anchor="ctr"/>
                </a:tc>
                <a:tc vMerge="1">
                  <a:txBody>
                    <a:bodyPr/>
                    <a:lstStyle/>
                    <a:p>
                      <a:pPr rtl="1"/>
                      <a:endParaRPr lang="ar-IQ"/>
                    </a:p>
                  </a:txBody>
                  <a:tcPr/>
                </a:tc>
              </a:tr>
              <a:tr h="282369">
                <a:tc rowSpan="3">
                  <a:txBody>
                    <a:bodyPr/>
                    <a:lstStyle/>
                    <a:p>
                      <a:pPr algn="ctr" rtl="0">
                        <a:lnSpc>
                          <a:spcPct val="115000"/>
                        </a:lnSpc>
                        <a:spcAft>
                          <a:spcPts val="0"/>
                        </a:spcAft>
                      </a:pPr>
                      <a:r>
                        <a:rPr lang="en-US" sz="1400">
                          <a:effectLst/>
                        </a:rPr>
                        <a:t>Lymphocyte</a:t>
                      </a:r>
                      <a:endParaRPr lang="en-US" sz="14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400">
                          <a:effectLst/>
                        </a:rPr>
                        <a:t>First trimester</a:t>
                      </a:r>
                      <a:endParaRPr lang="en-US" sz="14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400">
                          <a:effectLst/>
                        </a:rPr>
                        <a:t>25.17</a:t>
                      </a:r>
                      <a:endParaRPr lang="en-US" sz="14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400">
                          <a:effectLst/>
                        </a:rPr>
                        <a:t>7.49</a:t>
                      </a:r>
                      <a:endParaRPr lang="en-US" sz="1400">
                        <a:effectLst/>
                        <a:latin typeface="Calibri"/>
                        <a:ea typeface="Calibri"/>
                        <a:cs typeface="Arial"/>
                      </a:endParaRPr>
                    </a:p>
                  </a:txBody>
                  <a:tcPr marL="68580" marR="68580" marT="0" marB="0" anchor="ctr"/>
                </a:tc>
                <a:tc rowSpan="3">
                  <a:txBody>
                    <a:bodyPr/>
                    <a:lstStyle/>
                    <a:p>
                      <a:pPr algn="ctr" rtl="0">
                        <a:lnSpc>
                          <a:spcPct val="115000"/>
                        </a:lnSpc>
                        <a:spcAft>
                          <a:spcPts val="0"/>
                        </a:spcAft>
                      </a:pPr>
                      <a:r>
                        <a:rPr lang="en-US" sz="1400" dirty="0">
                          <a:effectLst/>
                        </a:rPr>
                        <a:t>&lt;0.001**</a:t>
                      </a:r>
                      <a:endParaRPr lang="en-US" sz="1400" dirty="0">
                        <a:effectLst/>
                        <a:latin typeface="Calibri"/>
                        <a:ea typeface="Calibri"/>
                        <a:cs typeface="Arial"/>
                      </a:endParaRPr>
                    </a:p>
                  </a:txBody>
                  <a:tcPr marL="68580" marR="68580" marT="0" marB="0" anchor="ctr">
                    <a:solidFill>
                      <a:srgbClr val="FFFF00"/>
                    </a:solidFill>
                  </a:tcPr>
                </a:tc>
              </a:tr>
              <a:tr h="282369">
                <a:tc vMerge="1">
                  <a:txBody>
                    <a:bodyPr/>
                    <a:lstStyle/>
                    <a:p>
                      <a:pPr rtl="1"/>
                      <a:endParaRPr lang="ar-IQ"/>
                    </a:p>
                  </a:txBody>
                  <a:tcPr/>
                </a:tc>
                <a:tc>
                  <a:txBody>
                    <a:bodyPr/>
                    <a:lstStyle/>
                    <a:p>
                      <a:pPr algn="ctr" rtl="0">
                        <a:lnSpc>
                          <a:spcPct val="115000"/>
                        </a:lnSpc>
                        <a:spcAft>
                          <a:spcPts val="0"/>
                        </a:spcAft>
                      </a:pPr>
                      <a:r>
                        <a:rPr lang="en-US" sz="1400" dirty="0">
                          <a:effectLst/>
                        </a:rPr>
                        <a:t>Second trimester</a:t>
                      </a:r>
                      <a:endParaRPr lang="en-US" sz="1400" dirty="0">
                        <a:effectLst/>
                        <a:latin typeface="Calibri"/>
                        <a:ea typeface="Calibri"/>
                        <a:cs typeface="Arial"/>
                      </a:endParaRPr>
                    </a:p>
                  </a:txBody>
                  <a:tcPr marL="68580" marR="68580" marT="0" marB="0" anchor="ctr">
                    <a:solidFill>
                      <a:srgbClr val="FFFF00"/>
                    </a:solidFill>
                  </a:tcPr>
                </a:tc>
                <a:tc>
                  <a:txBody>
                    <a:bodyPr/>
                    <a:lstStyle/>
                    <a:p>
                      <a:pPr algn="ctr" rtl="0">
                        <a:lnSpc>
                          <a:spcPct val="115000"/>
                        </a:lnSpc>
                        <a:spcAft>
                          <a:spcPts val="0"/>
                        </a:spcAft>
                      </a:pPr>
                      <a:r>
                        <a:rPr lang="en-US" sz="1400" dirty="0">
                          <a:effectLst/>
                        </a:rPr>
                        <a:t>18.86</a:t>
                      </a:r>
                      <a:endParaRPr lang="en-US" sz="1400" dirty="0">
                        <a:effectLst/>
                        <a:latin typeface="Calibri"/>
                        <a:ea typeface="Calibri"/>
                        <a:cs typeface="Arial"/>
                      </a:endParaRPr>
                    </a:p>
                  </a:txBody>
                  <a:tcPr marL="68580" marR="68580" marT="0" marB="0" anchor="ctr">
                    <a:solidFill>
                      <a:srgbClr val="FFFF00"/>
                    </a:solidFill>
                  </a:tcPr>
                </a:tc>
                <a:tc>
                  <a:txBody>
                    <a:bodyPr/>
                    <a:lstStyle/>
                    <a:p>
                      <a:pPr algn="ctr" rtl="0">
                        <a:lnSpc>
                          <a:spcPct val="115000"/>
                        </a:lnSpc>
                        <a:spcAft>
                          <a:spcPts val="0"/>
                        </a:spcAft>
                      </a:pPr>
                      <a:r>
                        <a:rPr lang="en-US" sz="1400" dirty="0">
                          <a:effectLst/>
                        </a:rPr>
                        <a:t>5.50</a:t>
                      </a:r>
                      <a:endParaRPr lang="en-US" sz="1400" dirty="0">
                        <a:effectLst/>
                        <a:latin typeface="Calibri"/>
                        <a:ea typeface="Calibri"/>
                        <a:cs typeface="Arial"/>
                      </a:endParaRPr>
                    </a:p>
                  </a:txBody>
                  <a:tcPr marL="68580" marR="68580" marT="0" marB="0" anchor="ctr">
                    <a:solidFill>
                      <a:srgbClr val="FFFF00"/>
                    </a:solidFill>
                  </a:tcPr>
                </a:tc>
                <a:tc vMerge="1">
                  <a:txBody>
                    <a:bodyPr/>
                    <a:lstStyle/>
                    <a:p>
                      <a:pPr rtl="1"/>
                      <a:endParaRPr lang="ar-IQ"/>
                    </a:p>
                  </a:txBody>
                  <a:tcPr/>
                </a:tc>
              </a:tr>
              <a:tr h="282369">
                <a:tc vMerge="1">
                  <a:txBody>
                    <a:bodyPr/>
                    <a:lstStyle/>
                    <a:p>
                      <a:pPr rtl="1"/>
                      <a:endParaRPr lang="ar-IQ"/>
                    </a:p>
                  </a:txBody>
                  <a:tcPr/>
                </a:tc>
                <a:tc>
                  <a:txBody>
                    <a:bodyPr/>
                    <a:lstStyle/>
                    <a:p>
                      <a:pPr algn="ctr" rtl="0">
                        <a:lnSpc>
                          <a:spcPct val="115000"/>
                        </a:lnSpc>
                        <a:spcAft>
                          <a:spcPts val="0"/>
                        </a:spcAft>
                      </a:pPr>
                      <a:r>
                        <a:rPr lang="en-US" sz="1400">
                          <a:effectLst/>
                        </a:rPr>
                        <a:t>Third trimester</a:t>
                      </a:r>
                      <a:endParaRPr lang="en-US" sz="14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400">
                          <a:effectLst/>
                        </a:rPr>
                        <a:t>26.73</a:t>
                      </a:r>
                      <a:endParaRPr lang="en-US" sz="14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400" dirty="0">
                          <a:effectLst/>
                        </a:rPr>
                        <a:t>11.48</a:t>
                      </a:r>
                      <a:endParaRPr lang="en-US" sz="1400" dirty="0">
                        <a:effectLst/>
                        <a:latin typeface="Calibri"/>
                        <a:ea typeface="Calibri"/>
                        <a:cs typeface="Arial"/>
                      </a:endParaRPr>
                    </a:p>
                  </a:txBody>
                  <a:tcPr marL="68580" marR="68580" marT="0" marB="0" anchor="ctr"/>
                </a:tc>
                <a:tc vMerge="1">
                  <a:txBody>
                    <a:bodyPr/>
                    <a:lstStyle/>
                    <a:p>
                      <a:pPr rtl="1"/>
                      <a:endParaRPr lang="ar-IQ"/>
                    </a:p>
                  </a:txBody>
                  <a:tcPr/>
                </a:tc>
              </a:tr>
            </a:tbl>
          </a:graphicData>
        </a:graphic>
      </p:graphicFrame>
      <p:sp>
        <p:nvSpPr>
          <p:cNvPr id="6" name="مستطيل 5"/>
          <p:cNvSpPr/>
          <p:nvPr/>
        </p:nvSpPr>
        <p:spPr>
          <a:xfrm>
            <a:off x="683568" y="332657"/>
            <a:ext cx="7848872" cy="729430"/>
          </a:xfrm>
          <a:prstGeom prst="rect">
            <a:avLst/>
          </a:prstGeom>
        </p:spPr>
        <p:txBody>
          <a:bodyPr wrap="square">
            <a:spAutoFit/>
          </a:bodyPr>
          <a:lstStyle/>
          <a:p>
            <a:pPr marL="144145" marR="71755" algn="just">
              <a:lnSpc>
                <a:spcPct val="115000"/>
              </a:lnSpc>
              <a:spcAft>
                <a:spcPts val="600"/>
              </a:spcAft>
            </a:pPr>
            <a:r>
              <a:rPr lang="ar-IQ" b="1" dirty="0">
                <a:ea typeface="Calibri"/>
                <a:cs typeface="Simplified Arabic"/>
              </a:rPr>
              <a:t>جدول (</a:t>
            </a:r>
            <a:r>
              <a:rPr lang="en-US" b="1" dirty="0" smtClean="0">
                <a:latin typeface="Simplified Arabic"/>
                <a:ea typeface="Calibri"/>
                <a:cs typeface="Arial"/>
              </a:rPr>
              <a:t>(6</a:t>
            </a:r>
            <a:r>
              <a:rPr lang="ar-IQ" b="1" dirty="0" smtClean="0">
                <a:ea typeface="Calibri"/>
                <a:cs typeface="Simplified Arabic"/>
              </a:rPr>
              <a:t>يوضح </a:t>
            </a:r>
            <a:r>
              <a:rPr lang="ar-IQ" b="1" dirty="0">
                <a:ea typeface="Calibri"/>
                <a:cs typeface="Simplified Arabic"/>
              </a:rPr>
              <a:t>مستوى عدد كل </a:t>
            </a:r>
            <a:r>
              <a:rPr lang="ar-IQ" b="1" dirty="0" smtClean="0">
                <a:ea typeface="Calibri"/>
                <a:cs typeface="Simplified Arabic"/>
              </a:rPr>
              <a:t>من</a:t>
            </a:r>
            <a:r>
              <a:rPr lang="en-US" b="1" dirty="0" smtClean="0">
                <a:latin typeface="Times New Roman"/>
                <a:ea typeface="Calibri"/>
                <a:cs typeface="Arial"/>
              </a:rPr>
              <a:t>WBC)</a:t>
            </a:r>
            <a:r>
              <a:rPr lang="ar-IQ" b="1" dirty="0" smtClean="0">
                <a:ea typeface="Calibri"/>
                <a:cs typeface="Times New Roman"/>
              </a:rPr>
              <a:t>، </a:t>
            </a:r>
            <a:r>
              <a:rPr lang="en-US" b="1" dirty="0" smtClean="0">
                <a:latin typeface="Times New Roman"/>
                <a:ea typeface="Calibri"/>
                <a:cs typeface="Arial"/>
              </a:rPr>
              <a:t> </a:t>
            </a:r>
            <a:r>
              <a:rPr lang="en-US" b="1" dirty="0">
                <a:latin typeface="Times New Roman"/>
                <a:ea typeface="Calibri"/>
                <a:cs typeface="Arial"/>
              </a:rPr>
              <a:t>Monocyte</a:t>
            </a:r>
            <a:r>
              <a:rPr lang="ar-IQ" b="1" dirty="0">
                <a:ea typeface="Calibri"/>
                <a:cs typeface="Times New Roman"/>
              </a:rPr>
              <a:t> ،</a:t>
            </a:r>
            <a:r>
              <a:rPr lang="en-US" b="1" dirty="0">
                <a:latin typeface="Times New Roman"/>
                <a:ea typeface="Calibri"/>
                <a:cs typeface="Arial"/>
              </a:rPr>
              <a:t> Lymphocyte </a:t>
            </a:r>
            <a:r>
              <a:rPr lang="ar-IQ" b="1" dirty="0" smtClean="0">
                <a:ea typeface="Calibri"/>
                <a:cs typeface="Times New Roman"/>
              </a:rPr>
              <a:t>)</a:t>
            </a:r>
            <a:r>
              <a:rPr lang="ar-IQ" b="1" dirty="0" smtClean="0">
                <a:ea typeface="Calibri"/>
                <a:cs typeface="Simplified Arabic"/>
              </a:rPr>
              <a:t> </a:t>
            </a:r>
            <a:r>
              <a:rPr lang="ar-IQ" b="1" dirty="0">
                <a:ea typeface="Calibri"/>
                <a:cs typeface="Simplified Arabic"/>
              </a:rPr>
              <a:t>في النساء الحوامل ومجموعة السيطرة </a:t>
            </a:r>
            <a:r>
              <a:rPr lang="ar-IQ" b="1" dirty="0" smtClean="0">
                <a:ea typeface="Calibri"/>
                <a:cs typeface="Simplified Arabic"/>
              </a:rPr>
              <a:t>وفترات الحمل الثلاثة </a:t>
            </a:r>
            <a:endParaRPr lang="en-US" sz="1400" dirty="0">
              <a:ea typeface="Calibri"/>
              <a:cs typeface="Arial"/>
            </a:endParaRPr>
          </a:p>
        </p:txBody>
      </p:sp>
    </p:spTree>
    <p:extLst>
      <p:ext uri="{BB962C8B-B14F-4D97-AF65-F5344CB8AC3E}">
        <p14:creationId xmlns:p14="http://schemas.microsoft.com/office/powerpoint/2010/main" val="12628496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جدول 3"/>
          <p:cNvGraphicFramePr>
            <a:graphicFrameLocks noGrp="1"/>
          </p:cNvGraphicFramePr>
          <p:nvPr>
            <p:extLst>
              <p:ext uri="{D42A27DB-BD31-4B8C-83A1-F6EECF244321}">
                <p14:modId xmlns:p14="http://schemas.microsoft.com/office/powerpoint/2010/main" val="1487997832"/>
              </p:ext>
            </p:extLst>
          </p:nvPr>
        </p:nvGraphicFramePr>
        <p:xfrm>
          <a:off x="1619672" y="908721"/>
          <a:ext cx="5472608" cy="2575560"/>
        </p:xfrm>
        <a:graphic>
          <a:graphicData uri="http://schemas.openxmlformats.org/drawingml/2006/table">
            <a:tbl>
              <a:tblPr firstRow="1" firstCol="1" bandRow="1">
                <a:tableStyleId>{5C22544A-7EE6-4342-B048-85BDC9FD1C3A}</a:tableStyleId>
              </a:tblPr>
              <a:tblGrid>
                <a:gridCol w="1399026"/>
                <a:gridCol w="1046953"/>
                <a:gridCol w="894996"/>
                <a:gridCol w="924100"/>
                <a:gridCol w="1207533"/>
              </a:tblGrid>
              <a:tr h="239964">
                <a:tc rowSpan="2">
                  <a:txBody>
                    <a:bodyPr/>
                    <a:lstStyle/>
                    <a:p>
                      <a:pPr algn="ctr" rtl="0">
                        <a:lnSpc>
                          <a:spcPct val="115000"/>
                        </a:lnSpc>
                        <a:spcAft>
                          <a:spcPts val="0"/>
                        </a:spcAft>
                      </a:pPr>
                      <a:r>
                        <a:rPr lang="en-US" sz="1600" dirty="0">
                          <a:effectLst/>
                        </a:rPr>
                        <a:t>RBC</a:t>
                      </a:r>
                      <a:endParaRPr lang="en-US" sz="1600" dirty="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600">
                          <a:effectLst/>
                        </a:rPr>
                        <a:t>Control</a:t>
                      </a:r>
                      <a:endParaRPr lang="en-US" sz="16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600">
                          <a:effectLst/>
                        </a:rPr>
                        <a:t>4.76</a:t>
                      </a:r>
                      <a:endParaRPr lang="en-US" sz="16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600">
                          <a:effectLst/>
                        </a:rPr>
                        <a:t>0.56</a:t>
                      </a:r>
                      <a:endParaRPr lang="en-US" sz="1600">
                        <a:effectLst/>
                        <a:latin typeface="Calibri"/>
                        <a:ea typeface="Calibri"/>
                        <a:cs typeface="Arial"/>
                      </a:endParaRPr>
                    </a:p>
                  </a:txBody>
                  <a:tcPr marL="9525" marR="9525" marT="9525" marB="0" anchor="ctr"/>
                </a:tc>
                <a:tc rowSpan="2">
                  <a:txBody>
                    <a:bodyPr/>
                    <a:lstStyle/>
                    <a:p>
                      <a:pPr algn="ctr" rtl="0">
                        <a:lnSpc>
                          <a:spcPct val="115000"/>
                        </a:lnSpc>
                        <a:spcAft>
                          <a:spcPts val="0"/>
                        </a:spcAft>
                      </a:pPr>
                      <a:r>
                        <a:rPr lang="en-US" sz="1600" dirty="0">
                          <a:effectLst/>
                        </a:rPr>
                        <a:t>&lt;0.001**</a:t>
                      </a:r>
                      <a:endParaRPr lang="en-US" sz="1600" dirty="0">
                        <a:effectLst/>
                        <a:latin typeface="Calibri"/>
                        <a:ea typeface="Calibri"/>
                        <a:cs typeface="Arial"/>
                      </a:endParaRPr>
                    </a:p>
                  </a:txBody>
                  <a:tcPr marL="9525" marR="9525" marT="9525" marB="0" anchor="ctr"/>
                </a:tc>
              </a:tr>
              <a:tr h="239964">
                <a:tc vMerge="1">
                  <a:txBody>
                    <a:bodyPr/>
                    <a:lstStyle/>
                    <a:p>
                      <a:pPr rtl="1"/>
                      <a:endParaRPr lang="ar-IQ"/>
                    </a:p>
                  </a:txBody>
                  <a:tcPr/>
                </a:tc>
                <a:tc>
                  <a:txBody>
                    <a:bodyPr/>
                    <a:lstStyle/>
                    <a:p>
                      <a:pPr algn="ctr" rtl="0">
                        <a:lnSpc>
                          <a:spcPct val="115000"/>
                        </a:lnSpc>
                        <a:spcAft>
                          <a:spcPts val="0"/>
                        </a:spcAft>
                      </a:pPr>
                      <a:r>
                        <a:rPr lang="en-US" sz="1600" dirty="0">
                          <a:effectLst/>
                        </a:rPr>
                        <a:t>Pregnant</a:t>
                      </a:r>
                      <a:endParaRPr lang="en-US" sz="1600" dirty="0">
                        <a:effectLst/>
                        <a:latin typeface="Calibri"/>
                        <a:ea typeface="Calibri"/>
                        <a:cs typeface="Arial"/>
                      </a:endParaRPr>
                    </a:p>
                  </a:txBody>
                  <a:tcPr marL="9525" marR="9525" marT="9525" marB="0" anchor="ctr">
                    <a:solidFill>
                      <a:srgbClr val="FFFF00"/>
                    </a:solidFill>
                  </a:tcPr>
                </a:tc>
                <a:tc>
                  <a:txBody>
                    <a:bodyPr/>
                    <a:lstStyle/>
                    <a:p>
                      <a:pPr algn="ctr" rtl="0">
                        <a:lnSpc>
                          <a:spcPct val="115000"/>
                        </a:lnSpc>
                        <a:spcAft>
                          <a:spcPts val="0"/>
                        </a:spcAft>
                      </a:pPr>
                      <a:r>
                        <a:rPr lang="en-US" sz="1600" dirty="0">
                          <a:effectLst/>
                        </a:rPr>
                        <a:t>4.20</a:t>
                      </a:r>
                      <a:endParaRPr lang="en-US" sz="1600" dirty="0">
                        <a:effectLst/>
                        <a:latin typeface="Calibri"/>
                        <a:ea typeface="Calibri"/>
                        <a:cs typeface="Arial"/>
                      </a:endParaRPr>
                    </a:p>
                  </a:txBody>
                  <a:tcPr marL="9525" marR="9525" marT="9525" marB="0" anchor="ctr">
                    <a:solidFill>
                      <a:srgbClr val="FFFF00"/>
                    </a:solidFill>
                  </a:tcPr>
                </a:tc>
                <a:tc>
                  <a:txBody>
                    <a:bodyPr/>
                    <a:lstStyle/>
                    <a:p>
                      <a:pPr algn="ctr" rtl="0">
                        <a:lnSpc>
                          <a:spcPct val="115000"/>
                        </a:lnSpc>
                        <a:spcAft>
                          <a:spcPts val="0"/>
                        </a:spcAft>
                      </a:pPr>
                      <a:r>
                        <a:rPr lang="en-US" sz="1600" dirty="0">
                          <a:effectLst/>
                        </a:rPr>
                        <a:t>0.55</a:t>
                      </a:r>
                      <a:endParaRPr lang="en-US" sz="1600" dirty="0">
                        <a:effectLst/>
                        <a:latin typeface="Calibri"/>
                        <a:ea typeface="Calibri"/>
                        <a:cs typeface="Arial"/>
                      </a:endParaRPr>
                    </a:p>
                  </a:txBody>
                  <a:tcPr marL="9525" marR="9525" marT="9525" marB="0" anchor="ctr">
                    <a:solidFill>
                      <a:srgbClr val="FFFF00"/>
                    </a:solidFill>
                  </a:tcPr>
                </a:tc>
                <a:tc vMerge="1">
                  <a:txBody>
                    <a:bodyPr/>
                    <a:lstStyle/>
                    <a:p>
                      <a:pPr rtl="1"/>
                      <a:endParaRPr lang="ar-IQ"/>
                    </a:p>
                  </a:txBody>
                  <a:tcPr/>
                </a:tc>
              </a:tr>
              <a:tr h="239964">
                <a:tc rowSpan="2">
                  <a:txBody>
                    <a:bodyPr/>
                    <a:lstStyle/>
                    <a:p>
                      <a:pPr algn="ctr" rtl="0">
                        <a:lnSpc>
                          <a:spcPct val="115000"/>
                        </a:lnSpc>
                        <a:spcAft>
                          <a:spcPts val="0"/>
                        </a:spcAft>
                      </a:pPr>
                      <a:r>
                        <a:rPr lang="en-US" sz="1600">
                          <a:effectLst/>
                        </a:rPr>
                        <a:t>Hb</a:t>
                      </a:r>
                      <a:endParaRPr lang="en-US" sz="16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600">
                          <a:effectLst/>
                        </a:rPr>
                        <a:t>Control</a:t>
                      </a:r>
                      <a:endParaRPr lang="en-US" sz="16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600" dirty="0">
                          <a:effectLst/>
                        </a:rPr>
                        <a:t>13.13</a:t>
                      </a:r>
                      <a:endParaRPr lang="en-US" sz="1600" dirty="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600">
                          <a:effectLst/>
                        </a:rPr>
                        <a:t>1.24</a:t>
                      </a:r>
                      <a:endParaRPr lang="en-US" sz="1600">
                        <a:effectLst/>
                        <a:latin typeface="Calibri"/>
                        <a:ea typeface="Calibri"/>
                        <a:cs typeface="Arial"/>
                      </a:endParaRPr>
                    </a:p>
                  </a:txBody>
                  <a:tcPr marL="9525" marR="9525" marT="9525" marB="0" anchor="ctr"/>
                </a:tc>
                <a:tc rowSpan="2">
                  <a:txBody>
                    <a:bodyPr/>
                    <a:lstStyle/>
                    <a:p>
                      <a:pPr algn="ctr" rtl="0">
                        <a:lnSpc>
                          <a:spcPct val="115000"/>
                        </a:lnSpc>
                        <a:spcAft>
                          <a:spcPts val="0"/>
                        </a:spcAft>
                      </a:pPr>
                      <a:r>
                        <a:rPr lang="en-US" sz="1600" dirty="0">
                          <a:effectLst/>
                        </a:rPr>
                        <a:t>&lt;0.001**</a:t>
                      </a:r>
                      <a:endParaRPr lang="en-US" sz="1600" dirty="0">
                        <a:effectLst/>
                        <a:latin typeface="Calibri"/>
                        <a:ea typeface="Calibri"/>
                        <a:cs typeface="Arial"/>
                      </a:endParaRPr>
                    </a:p>
                  </a:txBody>
                  <a:tcPr marL="9525" marR="9525" marT="9525" marB="0" anchor="ctr">
                    <a:solidFill>
                      <a:srgbClr val="FFFF00"/>
                    </a:solidFill>
                  </a:tcPr>
                </a:tc>
              </a:tr>
              <a:tr h="239964">
                <a:tc vMerge="1">
                  <a:txBody>
                    <a:bodyPr/>
                    <a:lstStyle/>
                    <a:p>
                      <a:pPr rtl="1"/>
                      <a:endParaRPr lang="ar-IQ"/>
                    </a:p>
                  </a:txBody>
                  <a:tcPr/>
                </a:tc>
                <a:tc>
                  <a:txBody>
                    <a:bodyPr/>
                    <a:lstStyle/>
                    <a:p>
                      <a:pPr algn="ctr" rtl="0">
                        <a:lnSpc>
                          <a:spcPct val="115000"/>
                        </a:lnSpc>
                        <a:spcAft>
                          <a:spcPts val="0"/>
                        </a:spcAft>
                      </a:pPr>
                      <a:r>
                        <a:rPr lang="en-US" sz="1600" dirty="0">
                          <a:effectLst/>
                        </a:rPr>
                        <a:t>Pregnant</a:t>
                      </a:r>
                      <a:endParaRPr lang="en-US" sz="1600" dirty="0">
                        <a:effectLst/>
                        <a:latin typeface="Calibri"/>
                        <a:ea typeface="Calibri"/>
                        <a:cs typeface="Arial"/>
                      </a:endParaRPr>
                    </a:p>
                  </a:txBody>
                  <a:tcPr marL="9525" marR="9525" marT="9525" marB="0" anchor="ctr">
                    <a:solidFill>
                      <a:srgbClr val="FFFF00"/>
                    </a:solidFill>
                  </a:tcPr>
                </a:tc>
                <a:tc>
                  <a:txBody>
                    <a:bodyPr/>
                    <a:lstStyle/>
                    <a:p>
                      <a:pPr algn="ctr" rtl="0">
                        <a:lnSpc>
                          <a:spcPct val="115000"/>
                        </a:lnSpc>
                        <a:spcAft>
                          <a:spcPts val="0"/>
                        </a:spcAft>
                      </a:pPr>
                      <a:r>
                        <a:rPr lang="en-US" sz="1600" dirty="0">
                          <a:effectLst/>
                        </a:rPr>
                        <a:t>11.29</a:t>
                      </a:r>
                      <a:endParaRPr lang="en-US" sz="1600" dirty="0">
                        <a:effectLst/>
                        <a:latin typeface="Calibri"/>
                        <a:ea typeface="Calibri"/>
                        <a:cs typeface="Arial"/>
                      </a:endParaRPr>
                    </a:p>
                  </a:txBody>
                  <a:tcPr marL="9525" marR="9525" marT="9525" marB="0" anchor="ctr">
                    <a:solidFill>
                      <a:srgbClr val="FFFF00"/>
                    </a:solidFill>
                  </a:tcPr>
                </a:tc>
                <a:tc>
                  <a:txBody>
                    <a:bodyPr/>
                    <a:lstStyle/>
                    <a:p>
                      <a:pPr algn="ctr" rtl="0">
                        <a:lnSpc>
                          <a:spcPct val="115000"/>
                        </a:lnSpc>
                        <a:spcAft>
                          <a:spcPts val="0"/>
                        </a:spcAft>
                      </a:pPr>
                      <a:r>
                        <a:rPr lang="en-US" sz="1600" dirty="0">
                          <a:effectLst/>
                        </a:rPr>
                        <a:t>1.45</a:t>
                      </a:r>
                      <a:endParaRPr lang="en-US" sz="1600" dirty="0">
                        <a:effectLst/>
                        <a:latin typeface="Calibri"/>
                        <a:ea typeface="Calibri"/>
                        <a:cs typeface="Arial"/>
                      </a:endParaRPr>
                    </a:p>
                  </a:txBody>
                  <a:tcPr marL="9525" marR="9525" marT="9525" marB="0" anchor="ctr">
                    <a:solidFill>
                      <a:srgbClr val="FFFF00"/>
                    </a:solidFill>
                  </a:tcPr>
                </a:tc>
                <a:tc vMerge="1">
                  <a:txBody>
                    <a:bodyPr/>
                    <a:lstStyle/>
                    <a:p>
                      <a:pPr rtl="1"/>
                      <a:endParaRPr lang="ar-IQ"/>
                    </a:p>
                  </a:txBody>
                  <a:tcPr/>
                </a:tc>
              </a:tr>
              <a:tr h="239964">
                <a:tc rowSpan="2">
                  <a:txBody>
                    <a:bodyPr/>
                    <a:lstStyle/>
                    <a:p>
                      <a:pPr algn="ctr" rtl="0">
                        <a:lnSpc>
                          <a:spcPct val="115000"/>
                        </a:lnSpc>
                        <a:spcAft>
                          <a:spcPts val="0"/>
                        </a:spcAft>
                      </a:pPr>
                      <a:r>
                        <a:rPr lang="en-US" sz="1600">
                          <a:effectLst/>
                        </a:rPr>
                        <a:t>Platelets</a:t>
                      </a:r>
                      <a:endParaRPr lang="en-US" sz="16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600" dirty="0">
                          <a:effectLst/>
                        </a:rPr>
                        <a:t>Control</a:t>
                      </a:r>
                      <a:endParaRPr lang="en-US" sz="1600" dirty="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600">
                          <a:effectLst/>
                        </a:rPr>
                        <a:t>286.40</a:t>
                      </a:r>
                      <a:endParaRPr lang="en-US" sz="16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600">
                          <a:effectLst/>
                        </a:rPr>
                        <a:t>55.21</a:t>
                      </a:r>
                      <a:endParaRPr lang="en-US" sz="1600">
                        <a:effectLst/>
                        <a:latin typeface="Calibri"/>
                        <a:ea typeface="Calibri"/>
                        <a:cs typeface="Arial"/>
                      </a:endParaRPr>
                    </a:p>
                  </a:txBody>
                  <a:tcPr marL="9525" marR="9525" marT="9525" marB="0" anchor="ctr"/>
                </a:tc>
                <a:tc rowSpan="2">
                  <a:txBody>
                    <a:bodyPr/>
                    <a:lstStyle/>
                    <a:p>
                      <a:pPr algn="ctr" rtl="0">
                        <a:lnSpc>
                          <a:spcPct val="115000"/>
                        </a:lnSpc>
                        <a:spcAft>
                          <a:spcPts val="0"/>
                        </a:spcAft>
                      </a:pPr>
                      <a:r>
                        <a:rPr lang="en-US" sz="1600" dirty="0">
                          <a:effectLst/>
                        </a:rPr>
                        <a:t>0.795</a:t>
                      </a:r>
                      <a:r>
                        <a:rPr lang="en-US" sz="1600" baseline="30000" dirty="0">
                          <a:effectLst/>
                        </a:rPr>
                        <a:t>NS</a:t>
                      </a:r>
                      <a:endParaRPr lang="en-US" sz="1600" dirty="0">
                        <a:effectLst/>
                        <a:latin typeface="Calibri"/>
                        <a:ea typeface="Calibri"/>
                        <a:cs typeface="Arial"/>
                      </a:endParaRPr>
                    </a:p>
                  </a:txBody>
                  <a:tcPr marL="9525" marR="9525" marT="9525" marB="0" anchor="ctr"/>
                </a:tc>
              </a:tr>
              <a:tr h="296137">
                <a:tc vMerge="1">
                  <a:txBody>
                    <a:bodyPr/>
                    <a:lstStyle/>
                    <a:p>
                      <a:pPr rtl="1"/>
                      <a:endParaRPr lang="ar-IQ"/>
                    </a:p>
                  </a:txBody>
                  <a:tcPr/>
                </a:tc>
                <a:tc>
                  <a:txBody>
                    <a:bodyPr/>
                    <a:lstStyle/>
                    <a:p>
                      <a:pPr algn="ctr" rtl="0">
                        <a:lnSpc>
                          <a:spcPct val="150000"/>
                        </a:lnSpc>
                        <a:spcAft>
                          <a:spcPts val="0"/>
                        </a:spcAft>
                      </a:pPr>
                      <a:r>
                        <a:rPr lang="en-US" sz="1600" dirty="0">
                          <a:effectLst/>
                        </a:rPr>
                        <a:t>Pregnant</a:t>
                      </a:r>
                      <a:endParaRPr lang="en-US" sz="1600" dirty="0">
                        <a:effectLst/>
                        <a:latin typeface="Calibri"/>
                        <a:ea typeface="Calibri"/>
                        <a:cs typeface="Arial"/>
                      </a:endParaRPr>
                    </a:p>
                  </a:txBody>
                  <a:tcPr marL="9525" marR="9525" marT="9525" marB="0" anchor="ctr">
                    <a:solidFill>
                      <a:srgbClr val="FFFF00"/>
                    </a:solidFill>
                  </a:tcPr>
                </a:tc>
                <a:tc>
                  <a:txBody>
                    <a:bodyPr/>
                    <a:lstStyle/>
                    <a:p>
                      <a:pPr algn="ctr" rtl="0">
                        <a:lnSpc>
                          <a:spcPct val="150000"/>
                        </a:lnSpc>
                        <a:spcAft>
                          <a:spcPts val="0"/>
                        </a:spcAft>
                      </a:pPr>
                      <a:r>
                        <a:rPr lang="en-US" sz="1600" dirty="0">
                          <a:effectLst/>
                        </a:rPr>
                        <a:t>281.44</a:t>
                      </a:r>
                      <a:endParaRPr lang="en-US" sz="1600" dirty="0">
                        <a:effectLst/>
                        <a:latin typeface="Calibri"/>
                        <a:ea typeface="Calibri"/>
                        <a:cs typeface="Arial"/>
                      </a:endParaRPr>
                    </a:p>
                  </a:txBody>
                  <a:tcPr marL="9525" marR="9525" marT="9525" marB="0" anchor="ctr">
                    <a:solidFill>
                      <a:srgbClr val="FFFF00"/>
                    </a:solidFill>
                  </a:tcPr>
                </a:tc>
                <a:tc>
                  <a:txBody>
                    <a:bodyPr/>
                    <a:lstStyle/>
                    <a:p>
                      <a:pPr algn="ctr" rtl="0">
                        <a:lnSpc>
                          <a:spcPct val="150000"/>
                        </a:lnSpc>
                        <a:spcAft>
                          <a:spcPts val="0"/>
                        </a:spcAft>
                      </a:pPr>
                      <a:r>
                        <a:rPr lang="en-US" sz="1600" dirty="0">
                          <a:effectLst/>
                        </a:rPr>
                        <a:t>99.12</a:t>
                      </a:r>
                      <a:endParaRPr lang="en-US" sz="1600" dirty="0">
                        <a:effectLst/>
                        <a:latin typeface="Calibri"/>
                        <a:ea typeface="Calibri"/>
                        <a:cs typeface="Arial"/>
                      </a:endParaRPr>
                    </a:p>
                  </a:txBody>
                  <a:tcPr marL="9525" marR="9525" marT="9525" marB="0" anchor="ctr">
                    <a:solidFill>
                      <a:srgbClr val="FFFF00"/>
                    </a:solidFill>
                  </a:tcPr>
                </a:tc>
                <a:tc vMerge="1">
                  <a:txBody>
                    <a:bodyPr/>
                    <a:lstStyle/>
                    <a:p>
                      <a:pPr rtl="1"/>
                      <a:endParaRPr lang="ar-IQ"/>
                    </a:p>
                  </a:txBody>
                  <a:tcPr/>
                </a:tc>
              </a:tr>
              <a:tr h="296137">
                <a:tc rowSpan="2">
                  <a:txBody>
                    <a:bodyPr/>
                    <a:lstStyle/>
                    <a:p>
                      <a:pPr algn="ctr" rtl="0">
                        <a:lnSpc>
                          <a:spcPct val="150000"/>
                        </a:lnSpc>
                        <a:spcAft>
                          <a:spcPts val="0"/>
                        </a:spcAft>
                      </a:pPr>
                      <a:r>
                        <a:rPr lang="en-US" sz="1600" dirty="0">
                          <a:effectLst/>
                        </a:rPr>
                        <a:t>PCV</a:t>
                      </a:r>
                      <a:endParaRPr lang="en-US" sz="1600" dirty="0">
                        <a:effectLst/>
                        <a:latin typeface="Calibri"/>
                        <a:ea typeface="Calibri"/>
                        <a:cs typeface="Arial"/>
                      </a:endParaRPr>
                    </a:p>
                  </a:txBody>
                  <a:tcPr marL="9525" marR="9525" marT="9525" marB="0" anchor="ctr"/>
                </a:tc>
                <a:tc>
                  <a:txBody>
                    <a:bodyPr/>
                    <a:lstStyle/>
                    <a:p>
                      <a:pPr algn="ctr" rtl="0">
                        <a:lnSpc>
                          <a:spcPct val="150000"/>
                        </a:lnSpc>
                        <a:spcAft>
                          <a:spcPts val="0"/>
                        </a:spcAft>
                      </a:pPr>
                      <a:r>
                        <a:rPr lang="en-US" sz="1600" dirty="0">
                          <a:effectLst/>
                        </a:rPr>
                        <a:t>Control</a:t>
                      </a:r>
                      <a:endParaRPr lang="en-US" sz="1600" dirty="0">
                        <a:effectLst/>
                        <a:latin typeface="Calibri"/>
                        <a:ea typeface="Calibri"/>
                        <a:cs typeface="Arial"/>
                      </a:endParaRPr>
                    </a:p>
                  </a:txBody>
                  <a:tcPr marL="9525" marR="9525" marT="9525" marB="0" anchor="ctr"/>
                </a:tc>
                <a:tc>
                  <a:txBody>
                    <a:bodyPr/>
                    <a:lstStyle/>
                    <a:p>
                      <a:pPr algn="ctr" rtl="0">
                        <a:lnSpc>
                          <a:spcPct val="150000"/>
                        </a:lnSpc>
                        <a:spcAft>
                          <a:spcPts val="0"/>
                        </a:spcAft>
                      </a:pPr>
                      <a:r>
                        <a:rPr lang="en-US" sz="1600">
                          <a:effectLst/>
                        </a:rPr>
                        <a:t>39.24</a:t>
                      </a:r>
                      <a:endParaRPr lang="en-US" sz="1600">
                        <a:effectLst/>
                        <a:latin typeface="Calibri"/>
                        <a:ea typeface="Calibri"/>
                        <a:cs typeface="Arial"/>
                      </a:endParaRPr>
                    </a:p>
                  </a:txBody>
                  <a:tcPr marL="9525" marR="9525" marT="9525" marB="0" anchor="ctr"/>
                </a:tc>
                <a:tc>
                  <a:txBody>
                    <a:bodyPr/>
                    <a:lstStyle/>
                    <a:p>
                      <a:pPr algn="ctr" rtl="0">
                        <a:lnSpc>
                          <a:spcPct val="150000"/>
                        </a:lnSpc>
                        <a:spcAft>
                          <a:spcPts val="0"/>
                        </a:spcAft>
                      </a:pPr>
                      <a:r>
                        <a:rPr lang="en-US" sz="1600" dirty="0">
                          <a:effectLst/>
                        </a:rPr>
                        <a:t>3.61</a:t>
                      </a:r>
                      <a:endParaRPr lang="en-US" sz="1600" dirty="0">
                        <a:effectLst/>
                        <a:latin typeface="Calibri"/>
                        <a:ea typeface="Calibri"/>
                        <a:cs typeface="Arial"/>
                      </a:endParaRPr>
                    </a:p>
                  </a:txBody>
                  <a:tcPr marL="9525" marR="9525" marT="9525" marB="0" anchor="ctr"/>
                </a:tc>
                <a:tc rowSpan="2">
                  <a:txBody>
                    <a:bodyPr/>
                    <a:lstStyle/>
                    <a:p>
                      <a:pPr algn="ctr" rtl="0">
                        <a:lnSpc>
                          <a:spcPct val="150000"/>
                        </a:lnSpc>
                        <a:spcAft>
                          <a:spcPts val="0"/>
                        </a:spcAft>
                      </a:pPr>
                      <a:r>
                        <a:rPr lang="en-US" sz="1600" dirty="0">
                          <a:effectLst/>
                        </a:rPr>
                        <a:t>&lt;0.001**</a:t>
                      </a:r>
                      <a:endParaRPr lang="en-US" sz="1600" dirty="0">
                        <a:effectLst/>
                        <a:latin typeface="Calibri"/>
                        <a:ea typeface="Calibri"/>
                        <a:cs typeface="Arial"/>
                      </a:endParaRPr>
                    </a:p>
                  </a:txBody>
                  <a:tcPr marL="9525" marR="9525" marT="9525" marB="0" anchor="ctr">
                    <a:solidFill>
                      <a:srgbClr val="FFFF00"/>
                    </a:solidFill>
                  </a:tcPr>
                </a:tc>
              </a:tr>
              <a:tr h="296137">
                <a:tc vMerge="1">
                  <a:txBody>
                    <a:bodyPr/>
                    <a:lstStyle/>
                    <a:p>
                      <a:pPr rtl="1"/>
                      <a:endParaRPr lang="ar-IQ"/>
                    </a:p>
                  </a:txBody>
                  <a:tcPr/>
                </a:tc>
                <a:tc>
                  <a:txBody>
                    <a:bodyPr/>
                    <a:lstStyle/>
                    <a:p>
                      <a:pPr algn="ctr" rtl="0">
                        <a:lnSpc>
                          <a:spcPct val="150000"/>
                        </a:lnSpc>
                        <a:spcAft>
                          <a:spcPts val="0"/>
                        </a:spcAft>
                      </a:pPr>
                      <a:r>
                        <a:rPr lang="en-US" sz="1600" dirty="0">
                          <a:effectLst/>
                        </a:rPr>
                        <a:t>Pregnant</a:t>
                      </a:r>
                      <a:endParaRPr lang="en-US" sz="1600" dirty="0">
                        <a:effectLst/>
                        <a:latin typeface="Calibri"/>
                        <a:ea typeface="Calibri"/>
                        <a:cs typeface="Arial"/>
                      </a:endParaRPr>
                    </a:p>
                  </a:txBody>
                  <a:tcPr marL="9525" marR="9525" marT="9525" marB="0" anchor="ctr">
                    <a:solidFill>
                      <a:srgbClr val="FFFF00"/>
                    </a:solidFill>
                  </a:tcPr>
                </a:tc>
                <a:tc>
                  <a:txBody>
                    <a:bodyPr/>
                    <a:lstStyle/>
                    <a:p>
                      <a:pPr algn="ctr" rtl="0">
                        <a:lnSpc>
                          <a:spcPct val="150000"/>
                        </a:lnSpc>
                        <a:spcAft>
                          <a:spcPts val="0"/>
                        </a:spcAft>
                      </a:pPr>
                      <a:r>
                        <a:rPr lang="en-US" sz="1600" dirty="0">
                          <a:effectLst/>
                        </a:rPr>
                        <a:t>32.49</a:t>
                      </a:r>
                      <a:endParaRPr lang="en-US" sz="1600" dirty="0">
                        <a:effectLst/>
                        <a:latin typeface="Calibri"/>
                        <a:ea typeface="Calibri"/>
                        <a:cs typeface="Arial"/>
                      </a:endParaRPr>
                    </a:p>
                  </a:txBody>
                  <a:tcPr marL="9525" marR="9525" marT="9525" marB="0" anchor="ctr">
                    <a:solidFill>
                      <a:srgbClr val="FFFF00"/>
                    </a:solidFill>
                  </a:tcPr>
                </a:tc>
                <a:tc>
                  <a:txBody>
                    <a:bodyPr/>
                    <a:lstStyle/>
                    <a:p>
                      <a:pPr algn="ctr" rtl="0">
                        <a:lnSpc>
                          <a:spcPct val="150000"/>
                        </a:lnSpc>
                        <a:spcAft>
                          <a:spcPts val="0"/>
                        </a:spcAft>
                      </a:pPr>
                      <a:r>
                        <a:rPr lang="en-US" sz="1600" dirty="0">
                          <a:effectLst/>
                        </a:rPr>
                        <a:t>3.29</a:t>
                      </a:r>
                      <a:endParaRPr lang="en-US" sz="1600" dirty="0">
                        <a:effectLst/>
                        <a:latin typeface="Calibri"/>
                        <a:ea typeface="Calibri"/>
                        <a:cs typeface="Arial"/>
                      </a:endParaRPr>
                    </a:p>
                  </a:txBody>
                  <a:tcPr marL="9525" marR="9525" marT="9525" marB="0" anchor="ctr">
                    <a:solidFill>
                      <a:srgbClr val="FFFF00"/>
                    </a:solidFill>
                  </a:tcPr>
                </a:tc>
                <a:tc vMerge="1">
                  <a:txBody>
                    <a:bodyPr/>
                    <a:lstStyle/>
                    <a:p>
                      <a:pPr rtl="1"/>
                      <a:endParaRPr lang="ar-IQ"/>
                    </a:p>
                  </a:txBody>
                  <a:tcPr/>
                </a:tc>
              </a:tr>
            </a:tbl>
          </a:graphicData>
        </a:graphic>
      </p:graphicFrame>
      <p:sp>
        <p:nvSpPr>
          <p:cNvPr id="5" name="Rectangle 2"/>
          <p:cNvSpPr>
            <a:spLocks noChangeArrowheads="1"/>
          </p:cNvSpPr>
          <p:nvPr/>
        </p:nvSpPr>
        <p:spPr bwMode="auto">
          <a:xfrm>
            <a:off x="539552" y="302170"/>
            <a:ext cx="8280920"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1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جدول (</a:t>
            </a:r>
            <a:r>
              <a:rPr kumimoji="0" lang="en-US" sz="1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7</a:t>
            </a:r>
            <a:r>
              <a:rPr kumimoji="0" lang="ar-IQ" sz="1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يوضح مستوى كل من (</a:t>
            </a:r>
            <a:r>
              <a:rPr kumimoji="0" lang="en-US"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RBC</a:t>
            </a:r>
            <a:r>
              <a:rPr kumimoji="0" lang="ar-IQ"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en-US" sz="1600" b="1"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Hb</a:t>
            </a:r>
            <a:r>
              <a:rPr kumimoji="0" lang="ar-IQ"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en-US"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PCV</a:t>
            </a:r>
            <a:r>
              <a:rPr kumimoji="0" lang="ar-IQ"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en-US"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Platelets</a:t>
            </a:r>
            <a:r>
              <a:rPr kumimoji="0" lang="ar-IQ"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في النساء الحوامل ومجموعة السيطرة وخلال فترات الحمل الثلاثة</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6" name="جدول 5"/>
          <p:cNvGraphicFramePr>
            <a:graphicFrameLocks noGrp="1"/>
          </p:cNvGraphicFramePr>
          <p:nvPr>
            <p:extLst>
              <p:ext uri="{D42A27DB-BD31-4B8C-83A1-F6EECF244321}">
                <p14:modId xmlns:p14="http://schemas.microsoft.com/office/powerpoint/2010/main" val="2773423685"/>
              </p:ext>
            </p:extLst>
          </p:nvPr>
        </p:nvGraphicFramePr>
        <p:xfrm>
          <a:off x="1547665" y="3615704"/>
          <a:ext cx="6120680" cy="2663952"/>
        </p:xfrm>
        <a:graphic>
          <a:graphicData uri="http://schemas.openxmlformats.org/drawingml/2006/table">
            <a:tbl>
              <a:tblPr firstRow="1" firstCol="1" bandRow="1">
                <a:tableStyleId>{5C22544A-7EE6-4342-B048-85BDC9FD1C3A}</a:tableStyleId>
              </a:tblPr>
              <a:tblGrid>
                <a:gridCol w="1572234"/>
                <a:gridCol w="1572234"/>
                <a:gridCol w="908634"/>
                <a:gridCol w="862126"/>
                <a:gridCol w="1205452"/>
              </a:tblGrid>
              <a:tr h="198238">
                <a:tc rowSpan="3">
                  <a:txBody>
                    <a:bodyPr/>
                    <a:lstStyle/>
                    <a:p>
                      <a:pPr algn="ctr" rtl="0">
                        <a:lnSpc>
                          <a:spcPct val="115000"/>
                        </a:lnSpc>
                        <a:spcAft>
                          <a:spcPts val="0"/>
                        </a:spcAft>
                      </a:pPr>
                      <a:r>
                        <a:rPr lang="en-US" sz="1600" dirty="0">
                          <a:effectLst/>
                        </a:rPr>
                        <a:t>RBC</a:t>
                      </a:r>
                      <a:endParaRPr lang="en-US" sz="16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a:effectLst/>
                        </a:rPr>
                        <a:t>First trimester</a:t>
                      </a:r>
                      <a:endParaRPr lang="en-US" sz="12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a:effectLst/>
                        </a:rPr>
                        <a:t>4.49</a:t>
                      </a:r>
                      <a:endParaRPr lang="en-US" sz="12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a:effectLst/>
                        </a:rPr>
                        <a:t>0.61</a:t>
                      </a:r>
                      <a:endParaRPr lang="en-US" sz="1200">
                        <a:effectLst/>
                        <a:latin typeface="Calibri"/>
                        <a:ea typeface="Calibri"/>
                        <a:cs typeface="Arial"/>
                      </a:endParaRPr>
                    </a:p>
                  </a:txBody>
                  <a:tcPr marL="68580" marR="68580" marT="0" marB="0" anchor="ctr"/>
                </a:tc>
                <a:tc rowSpan="3">
                  <a:txBody>
                    <a:bodyPr/>
                    <a:lstStyle/>
                    <a:p>
                      <a:pPr algn="ctr" rtl="0">
                        <a:lnSpc>
                          <a:spcPct val="115000"/>
                        </a:lnSpc>
                        <a:spcAft>
                          <a:spcPts val="0"/>
                        </a:spcAft>
                      </a:pPr>
                      <a:r>
                        <a:rPr lang="en-US" sz="1200" dirty="0">
                          <a:effectLst/>
                        </a:rPr>
                        <a:t>&lt;0.001**</a:t>
                      </a:r>
                      <a:endParaRPr lang="en-US" sz="1200" dirty="0">
                        <a:effectLst/>
                        <a:latin typeface="Calibri"/>
                        <a:ea typeface="Calibri"/>
                        <a:cs typeface="Arial"/>
                      </a:endParaRPr>
                    </a:p>
                  </a:txBody>
                  <a:tcPr marL="68580" marR="68580" marT="0" marB="0" anchor="ctr"/>
                </a:tc>
              </a:tr>
              <a:tr h="208176">
                <a:tc vMerge="1">
                  <a:txBody>
                    <a:bodyPr/>
                    <a:lstStyle/>
                    <a:p>
                      <a:pPr rtl="1"/>
                      <a:endParaRPr lang="ar-IQ"/>
                    </a:p>
                  </a:txBody>
                  <a:tcPr/>
                </a:tc>
                <a:tc>
                  <a:txBody>
                    <a:bodyPr/>
                    <a:lstStyle/>
                    <a:p>
                      <a:pPr algn="ctr" rtl="0">
                        <a:lnSpc>
                          <a:spcPct val="115000"/>
                        </a:lnSpc>
                        <a:spcAft>
                          <a:spcPts val="0"/>
                        </a:spcAft>
                      </a:pPr>
                      <a:r>
                        <a:rPr lang="en-US" sz="1400" dirty="0">
                          <a:effectLst/>
                        </a:rPr>
                        <a:t>Second trimester</a:t>
                      </a:r>
                      <a:endParaRPr lang="en-US" sz="1400" dirty="0">
                        <a:effectLst/>
                        <a:latin typeface="Calibri"/>
                        <a:ea typeface="Calibri"/>
                        <a:cs typeface="Arial"/>
                      </a:endParaRPr>
                    </a:p>
                  </a:txBody>
                  <a:tcPr marL="68580" marR="68580" marT="0" marB="0" anchor="ctr">
                    <a:solidFill>
                      <a:srgbClr val="FFFF00"/>
                    </a:solidFill>
                  </a:tcPr>
                </a:tc>
                <a:tc>
                  <a:txBody>
                    <a:bodyPr/>
                    <a:lstStyle/>
                    <a:p>
                      <a:pPr algn="ctr" rtl="0">
                        <a:lnSpc>
                          <a:spcPct val="115000"/>
                        </a:lnSpc>
                        <a:spcAft>
                          <a:spcPts val="0"/>
                        </a:spcAft>
                      </a:pPr>
                      <a:r>
                        <a:rPr lang="en-US" sz="1400" dirty="0">
                          <a:effectLst/>
                        </a:rPr>
                        <a:t>4.01</a:t>
                      </a:r>
                      <a:endParaRPr lang="en-US" sz="1400" dirty="0">
                        <a:effectLst/>
                        <a:latin typeface="Calibri"/>
                        <a:ea typeface="Calibri"/>
                        <a:cs typeface="Arial"/>
                      </a:endParaRPr>
                    </a:p>
                  </a:txBody>
                  <a:tcPr marL="68580" marR="68580" marT="0" marB="0" anchor="ctr">
                    <a:solidFill>
                      <a:srgbClr val="FFFF00"/>
                    </a:solidFill>
                  </a:tcPr>
                </a:tc>
                <a:tc>
                  <a:txBody>
                    <a:bodyPr/>
                    <a:lstStyle/>
                    <a:p>
                      <a:pPr algn="ctr" rtl="0">
                        <a:lnSpc>
                          <a:spcPct val="115000"/>
                        </a:lnSpc>
                        <a:spcAft>
                          <a:spcPts val="0"/>
                        </a:spcAft>
                      </a:pPr>
                      <a:r>
                        <a:rPr lang="en-US" sz="1400" dirty="0">
                          <a:effectLst/>
                        </a:rPr>
                        <a:t>0.37</a:t>
                      </a:r>
                      <a:endParaRPr lang="en-US" sz="1400" dirty="0">
                        <a:effectLst/>
                        <a:latin typeface="Calibri"/>
                        <a:ea typeface="Calibri"/>
                        <a:cs typeface="Arial"/>
                      </a:endParaRPr>
                    </a:p>
                  </a:txBody>
                  <a:tcPr marL="68580" marR="68580" marT="0" marB="0" anchor="ctr">
                    <a:solidFill>
                      <a:srgbClr val="FFFF00"/>
                    </a:solidFill>
                  </a:tcPr>
                </a:tc>
                <a:tc vMerge="1">
                  <a:txBody>
                    <a:bodyPr/>
                    <a:lstStyle/>
                    <a:p>
                      <a:pPr rtl="1"/>
                      <a:endParaRPr lang="ar-IQ"/>
                    </a:p>
                  </a:txBody>
                  <a:tcPr/>
                </a:tc>
              </a:tr>
              <a:tr h="198238">
                <a:tc vMerge="1">
                  <a:txBody>
                    <a:bodyPr/>
                    <a:lstStyle/>
                    <a:p>
                      <a:pPr rtl="1"/>
                      <a:endParaRPr lang="ar-IQ"/>
                    </a:p>
                  </a:txBody>
                  <a:tcPr/>
                </a:tc>
                <a:tc>
                  <a:txBody>
                    <a:bodyPr/>
                    <a:lstStyle/>
                    <a:p>
                      <a:pPr algn="ctr" rtl="0">
                        <a:lnSpc>
                          <a:spcPct val="115000"/>
                        </a:lnSpc>
                        <a:spcAft>
                          <a:spcPts val="0"/>
                        </a:spcAft>
                      </a:pPr>
                      <a:r>
                        <a:rPr lang="en-US" sz="1200" dirty="0">
                          <a:effectLst/>
                        </a:rPr>
                        <a:t>Third trimester</a:t>
                      </a:r>
                      <a:endParaRPr lang="en-US" sz="12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a:effectLst/>
                        </a:rPr>
                        <a:t>4.12</a:t>
                      </a:r>
                      <a:endParaRPr lang="en-US" sz="12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dirty="0">
                          <a:effectLst/>
                        </a:rPr>
                        <a:t>0.54</a:t>
                      </a:r>
                      <a:endParaRPr lang="en-US" sz="1200" dirty="0">
                        <a:effectLst/>
                        <a:latin typeface="Calibri"/>
                        <a:ea typeface="Calibri"/>
                        <a:cs typeface="Arial"/>
                      </a:endParaRPr>
                    </a:p>
                  </a:txBody>
                  <a:tcPr marL="68580" marR="68580" marT="0" marB="0" anchor="ctr"/>
                </a:tc>
                <a:tc vMerge="1">
                  <a:txBody>
                    <a:bodyPr/>
                    <a:lstStyle/>
                    <a:p>
                      <a:pPr rtl="1"/>
                      <a:endParaRPr lang="ar-IQ"/>
                    </a:p>
                  </a:txBody>
                  <a:tcPr/>
                </a:tc>
              </a:tr>
              <a:tr h="198238">
                <a:tc rowSpan="3">
                  <a:txBody>
                    <a:bodyPr/>
                    <a:lstStyle/>
                    <a:p>
                      <a:pPr algn="ctr" rtl="0">
                        <a:lnSpc>
                          <a:spcPct val="115000"/>
                        </a:lnSpc>
                        <a:spcAft>
                          <a:spcPts val="0"/>
                        </a:spcAft>
                      </a:pPr>
                      <a:r>
                        <a:rPr lang="en-US" sz="1800" dirty="0" err="1">
                          <a:effectLst/>
                        </a:rPr>
                        <a:t>Hb</a:t>
                      </a:r>
                      <a:endParaRPr lang="en-US" sz="18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dirty="0">
                          <a:effectLst/>
                        </a:rPr>
                        <a:t>First trimester</a:t>
                      </a:r>
                      <a:endParaRPr lang="en-US" sz="12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a:effectLst/>
                        </a:rPr>
                        <a:t>11.75</a:t>
                      </a:r>
                      <a:endParaRPr lang="en-US" sz="12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a:effectLst/>
                        </a:rPr>
                        <a:t>1.71</a:t>
                      </a:r>
                      <a:endParaRPr lang="en-US" sz="1200">
                        <a:effectLst/>
                        <a:latin typeface="Calibri"/>
                        <a:ea typeface="Calibri"/>
                        <a:cs typeface="Arial"/>
                      </a:endParaRPr>
                    </a:p>
                  </a:txBody>
                  <a:tcPr marL="68580" marR="68580" marT="0" marB="0" anchor="ctr"/>
                </a:tc>
                <a:tc rowSpan="3">
                  <a:txBody>
                    <a:bodyPr/>
                    <a:lstStyle/>
                    <a:p>
                      <a:pPr algn="ctr" rtl="0">
                        <a:lnSpc>
                          <a:spcPct val="115000"/>
                        </a:lnSpc>
                        <a:spcAft>
                          <a:spcPts val="0"/>
                        </a:spcAft>
                      </a:pPr>
                      <a:r>
                        <a:rPr lang="en-US" sz="1200">
                          <a:effectLst/>
                        </a:rPr>
                        <a:t>0.022*</a:t>
                      </a:r>
                      <a:endParaRPr lang="en-US" sz="1200">
                        <a:effectLst/>
                        <a:latin typeface="Calibri"/>
                        <a:ea typeface="Calibri"/>
                        <a:cs typeface="Arial"/>
                      </a:endParaRPr>
                    </a:p>
                  </a:txBody>
                  <a:tcPr marL="68580" marR="68580" marT="0" marB="0" anchor="ctr"/>
                </a:tc>
              </a:tr>
              <a:tr h="208176">
                <a:tc vMerge="1">
                  <a:txBody>
                    <a:bodyPr/>
                    <a:lstStyle/>
                    <a:p>
                      <a:pPr rtl="1"/>
                      <a:endParaRPr lang="ar-IQ"/>
                    </a:p>
                  </a:txBody>
                  <a:tcPr/>
                </a:tc>
                <a:tc>
                  <a:txBody>
                    <a:bodyPr/>
                    <a:lstStyle/>
                    <a:p>
                      <a:pPr algn="ctr" rtl="0">
                        <a:lnSpc>
                          <a:spcPct val="115000"/>
                        </a:lnSpc>
                        <a:spcAft>
                          <a:spcPts val="0"/>
                        </a:spcAft>
                      </a:pPr>
                      <a:r>
                        <a:rPr lang="en-US" sz="1400" dirty="0">
                          <a:effectLst/>
                        </a:rPr>
                        <a:t>Second trimester</a:t>
                      </a:r>
                      <a:endParaRPr lang="en-US" sz="1400" dirty="0">
                        <a:effectLst/>
                        <a:latin typeface="Calibri"/>
                        <a:ea typeface="Calibri"/>
                        <a:cs typeface="Arial"/>
                      </a:endParaRPr>
                    </a:p>
                  </a:txBody>
                  <a:tcPr marL="68580" marR="68580" marT="0" marB="0" anchor="ctr">
                    <a:solidFill>
                      <a:srgbClr val="FFFF00"/>
                    </a:solidFill>
                  </a:tcPr>
                </a:tc>
                <a:tc>
                  <a:txBody>
                    <a:bodyPr/>
                    <a:lstStyle/>
                    <a:p>
                      <a:pPr algn="ctr" rtl="0">
                        <a:lnSpc>
                          <a:spcPct val="115000"/>
                        </a:lnSpc>
                        <a:spcAft>
                          <a:spcPts val="0"/>
                        </a:spcAft>
                      </a:pPr>
                      <a:r>
                        <a:rPr lang="en-US" sz="1400" dirty="0">
                          <a:effectLst/>
                        </a:rPr>
                        <a:t>10.74</a:t>
                      </a:r>
                      <a:endParaRPr lang="en-US" sz="1400" dirty="0">
                        <a:effectLst/>
                        <a:latin typeface="Calibri"/>
                        <a:ea typeface="Calibri"/>
                        <a:cs typeface="Arial"/>
                      </a:endParaRPr>
                    </a:p>
                  </a:txBody>
                  <a:tcPr marL="68580" marR="68580" marT="0" marB="0" anchor="ctr">
                    <a:solidFill>
                      <a:srgbClr val="FFFF00"/>
                    </a:solidFill>
                  </a:tcPr>
                </a:tc>
                <a:tc>
                  <a:txBody>
                    <a:bodyPr/>
                    <a:lstStyle/>
                    <a:p>
                      <a:pPr algn="ctr" rtl="0">
                        <a:lnSpc>
                          <a:spcPct val="115000"/>
                        </a:lnSpc>
                        <a:spcAft>
                          <a:spcPts val="0"/>
                        </a:spcAft>
                      </a:pPr>
                      <a:r>
                        <a:rPr lang="en-US" sz="1400" dirty="0">
                          <a:effectLst/>
                        </a:rPr>
                        <a:t>1.33</a:t>
                      </a:r>
                      <a:endParaRPr lang="en-US" sz="1400" dirty="0">
                        <a:effectLst/>
                        <a:latin typeface="Calibri"/>
                        <a:ea typeface="Calibri"/>
                        <a:cs typeface="Arial"/>
                      </a:endParaRPr>
                    </a:p>
                  </a:txBody>
                  <a:tcPr marL="68580" marR="68580" marT="0" marB="0" anchor="ctr">
                    <a:solidFill>
                      <a:srgbClr val="FFFF00"/>
                    </a:solidFill>
                  </a:tcPr>
                </a:tc>
                <a:tc vMerge="1">
                  <a:txBody>
                    <a:bodyPr/>
                    <a:lstStyle/>
                    <a:p>
                      <a:pPr rtl="1"/>
                      <a:endParaRPr lang="ar-IQ"/>
                    </a:p>
                  </a:txBody>
                  <a:tcPr/>
                </a:tc>
              </a:tr>
              <a:tr h="198238">
                <a:tc vMerge="1">
                  <a:txBody>
                    <a:bodyPr/>
                    <a:lstStyle/>
                    <a:p>
                      <a:pPr rtl="1"/>
                      <a:endParaRPr lang="ar-IQ"/>
                    </a:p>
                  </a:txBody>
                  <a:tcPr/>
                </a:tc>
                <a:tc>
                  <a:txBody>
                    <a:bodyPr/>
                    <a:lstStyle/>
                    <a:p>
                      <a:pPr algn="ctr" rtl="0">
                        <a:lnSpc>
                          <a:spcPct val="115000"/>
                        </a:lnSpc>
                        <a:spcAft>
                          <a:spcPts val="0"/>
                        </a:spcAft>
                      </a:pPr>
                      <a:r>
                        <a:rPr lang="en-US" sz="1200" dirty="0">
                          <a:effectLst/>
                        </a:rPr>
                        <a:t>Third trimester</a:t>
                      </a:r>
                      <a:endParaRPr lang="en-US" sz="12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a:effectLst/>
                        </a:rPr>
                        <a:t>11.39</a:t>
                      </a:r>
                      <a:endParaRPr lang="en-US" sz="12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a:effectLst/>
                        </a:rPr>
                        <a:t>1.10</a:t>
                      </a:r>
                      <a:endParaRPr lang="en-US" sz="1200">
                        <a:effectLst/>
                        <a:latin typeface="Calibri"/>
                        <a:ea typeface="Calibri"/>
                        <a:cs typeface="Arial"/>
                      </a:endParaRPr>
                    </a:p>
                  </a:txBody>
                  <a:tcPr marL="68580" marR="68580" marT="0" marB="0" anchor="ctr"/>
                </a:tc>
                <a:tc vMerge="1">
                  <a:txBody>
                    <a:bodyPr/>
                    <a:lstStyle/>
                    <a:p>
                      <a:pPr rtl="1"/>
                      <a:endParaRPr lang="ar-IQ"/>
                    </a:p>
                  </a:txBody>
                  <a:tcPr/>
                </a:tc>
              </a:tr>
              <a:tr h="198238">
                <a:tc rowSpan="3">
                  <a:txBody>
                    <a:bodyPr/>
                    <a:lstStyle/>
                    <a:p>
                      <a:pPr algn="ctr" rtl="0">
                        <a:lnSpc>
                          <a:spcPct val="115000"/>
                        </a:lnSpc>
                        <a:spcAft>
                          <a:spcPts val="0"/>
                        </a:spcAft>
                      </a:pPr>
                      <a:r>
                        <a:rPr lang="en-US" sz="1800" dirty="0">
                          <a:effectLst/>
                        </a:rPr>
                        <a:t>Platelets</a:t>
                      </a:r>
                      <a:endParaRPr lang="en-US" sz="18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dirty="0">
                          <a:effectLst/>
                        </a:rPr>
                        <a:t>First trimester</a:t>
                      </a:r>
                      <a:endParaRPr lang="en-US" sz="12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a:effectLst/>
                        </a:rPr>
                        <a:t>300.83</a:t>
                      </a:r>
                      <a:endParaRPr lang="en-US" sz="12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a:effectLst/>
                        </a:rPr>
                        <a:t>107.90</a:t>
                      </a:r>
                      <a:endParaRPr lang="en-US" sz="1200">
                        <a:effectLst/>
                        <a:latin typeface="Calibri"/>
                        <a:ea typeface="Calibri"/>
                        <a:cs typeface="Arial"/>
                      </a:endParaRPr>
                    </a:p>
                  </a:txBody>
                  <a:tcPr marL="68580" marR="68580" marT="0" marB="0" anchor="ctr"/>
                </a:tc>
                <a:tc rowSpan="3">
                  <a:txBody>
                    <a:bodyPr/>
                    <a:lstStyle/>
                    <a:p>
                      <a:pPr algn="ctr" rtl="0">
                        <a:lnSpc>
                          <a:spcPct val="115000"/>
                        </a:lnSpc>
                        <a:spcAft>
                          <a:spcPts val="0"/>
                        </a:spcAft>
                      </a:pPr>
                      <a:r>
                        <a:rPr lang="en-US" sz="1200">
                          <a:effectLst/>
                        </a:rPr>
                        <a:t>0.197</a:t>
                      </a:r>
                      <a:r>
                        <a:rPr lang="en-US" sz="1200" baseline="30000">
                          <a:effectLst/>
                        </a:rPr>
                        <a:t> NS</a:t>
                      </a:r>
                      <a:endParaRPr lang="en-US" sz="1200">
                        <a:effectLst/>
                        <a:latin typeface="Calibri"/>
                        <a:ea typeface="Calibri"/>
                        <a:cs typeface="Arial"/>
                      </a:endParaRPr>
                    </a:p>
                  </a:txBody>
                  <a:tcPr marL="68580" marR="68580" marT="0" marB="0" anchor="ctr"/>
                </a:tc>
              </a:tr>
              <a:tr h="208176">
                <a:tc vMerge="1">
                  <a:txBody>
                    <a:bodyPr/>
                    <a:lstStyle/>
                    <a:p>
                      <a:pPr rtl="1"/>
                      <a:endParaRPr lang="ar-IQ"/>
                    </a:p>
                  </a:txBody>
                  <a:tcPr/>
                </a:tc>
                <a:tc>
                  <a:txBody>
                    <a:bodyPr/>
                    <a:lstStyle/>
                    <a:p>
                      <a:pPr algn="ctr" rtl="0">
                        <a:lnSpc>
                          <a:spcPct val="115000"/>
                        </a:lnSpc>
                        <a:spcAft>
                          <a:spcPts val="0"/>
                        </a:spcAft>
                      </a:pPr>
                      <a:r>
                        <a:rPr lang="en-US" sz="1400" dirty="0">
                          <a:effectLst/>
                        </a:rPr>
                        <a:t>Second trimester</a:t>
                      </a:r>
                      <a:endParaRPr lang="en-US" sz="1400" dirty="0">
                        <a:effectLst/>
                        <a:latin typeface="Calibri"/>
                        <a:ea typeface="Calibri"/>
                        <a:cs typeface="Arial"/>
                      </a:endParaRPr>
                    </a:p>
                  </a:txBody>
                  <a:tcPr marL="68580" marR="68580" marT="0" marB="0" anchor="ctr">
                    <a:solidFill>
                      <a:srgbClr val="FFFF00"/>
                    </a:solidFill>
                  </a:tcPr>
                </a:tc>
                <a:tc>
                  <a:txBody>
                    <a:bodyPr/>
                    <a:lstStyle/>
                    <a:p>
                      <a:pPr algn="ctr" rtl="0">
                        <a:lnSpc>
                          <a:spcPct val="115000"/>
                        </a:lnSpc>
                        <a:spcAft>
                          <a:spcPts val="0"/>
                        </a:spcAft>
                      </a:pPr>
                      <a:r>
                        <a:rPr lang="en-US" sz="1400" dirty="0">
                          <a:effectLst/>
                        </a:rPr>
                        <a:t>255.87</a:t>
                      </a:r>
                      <a:endParaRPr lang="en-US" sz="1400" dirty="0">
                        <a:effectLst/>
                        <a:latin typeface="Calibri"/>
                        <a:ea typeface="Calibri"/>
                        <a:cs typeface="Arial"/>
                      </a:endParaRPr>
                    </a:p>
                  </a:txBody>
                  <a:tcPr marL="68580" marR="68580" marT="0" marB="0" anchor="ctr">
                    <a:solidFill>
                      <a:srgbClr val="FFFF00"/>
                    </a:solidFill>
                  </a:tcPr>
                </a:tc>
                <a:tc>
                  <a:txBody>
                    <a:bodyPr/>
                    <a:lstStyle/>
                    <a:p>
                      <a:pPr algn="ctr" rtl="0">
                        <a:lnSpc>
                          <a:spcPct val="115000"/>
                        </a:lnSpc>
                        <a:spcAft>
                          <a:spcPts val="0"/>
                        </a:spcAft>
                      </a:pPr>
                      <a:r>
                        <a:rPr lang="en-US" sz="1400" dirty="0">
                          <a:effectLst/>
                        </a:rPr>
                        <a:t>75.56</a:t>
                      </a:r>
                      <a:endParaRPr lang="en-US" sz="1400" dirty="0">
                        <a:effectLst/>
                        <a:latin typeface="Calibri"/>
                        <a:ea typeface="Calibri"/>
                        <a:cs typeface="Arial"/>
                      </a:endParaRPr>
                    </a:p>
                  </a:txBody>
                  <a:tcPr marL="68580" marR="68580" marT="0" marB="0" anchor="ctr">
                    <a:solidFill>
                      <a:srgbClr val="FFFF00"/>
                    </a:solidFill>
                  </a:tcPr>
                </a:tc>
                <a:tc vMerge="1">
                  <a:txBody>
                    <a:bodyPr/>
                    <a:lstStyle/>
                    <a:p>
                      <a:pPr rtl="1"/>
                      <a:endParaRPr lang="ar-IQ"/>
                    </a:p>
                  </a:txBody>
                  <a:tcPr/>
                </a:tc>
              </a:tr>
              <a:tr h="198238">
                <a:tc vMerge="1">
                  <a:txBody>
                    <a:bodyPr/>
                    <a:lstStyle/>
                    <a:p>
                      <a:pPr rtl="1"/>
                      <a:endParaRPr lang="ar-IQ"/>
                    </a:p>
                  </a:txBody>
                  <a:tcPr/>
                </a:tc>
                <a:tc>
                  <a:txBody>
                    <a:bodyPr/>
                    <a:lstStyle/>
                    <a:p>
                      <a:pPr algn="ctr" rtl="0">
                        <a:lnSpc>
                          <a:spcPct val="115000"/>
                        </a:lnSpc>
                        <a:spcAft>
                          <a:spcPts val="0"/>
                        </a:spcAft>
                      </a:pPr>
                      <a:r>
                        <a:rPr lang="en-US" sz="1200" dirty="0">
                          <a:effectLst/>
                        </a:rPr>
                        <a:t>Third trimester</a:t>
                      </a:r>
                      <a:endParaRPr lang="en-US" sz="12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dirty="0">
                          <a:effectLst/>
                        </a:rPr>
                        <a:t>287.63</a:t>
                      </a:r>
                      <a:endParaRPr lang="en-US" sz="12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dirty="0">
                          <a:effectLst/>
                        </a:rPr>
                        <a:t>108.14</a:t>
                      </a:r>
                      <a:endParaRPr lang="en-US" sz="1200" dirty="0">
                        <a:effectLst/>
                        <a:latin typeface="Calibri"/>
                        <a:ea typeface="Calibri"/>
                        <a:cs typeface="Arial"/>
                      </a:endParaRPr>
                    </a:p>
                  </a:txBody>
                  <a:tcPr marL="68580" marR="68580" marT="0" marB="0" anchor="ctr"/>
                </a:tc>
                <a:tc vMerge="1">
                  <a:txBody>
                    <a:bodyPr/>
                    <a:lstStyle/>
                    <a:p>
                      <a:pPr rtl="1"/>
                      <a:endParaRPr lang="ar-IQ"/>
                    </a:p>
                  </a:txBody>
                  <a:tcPr/>
                </a:tc>
              </a:tr>
              <a:tr h="198238">
                <a:tc rowSpan="3">
                  <a:txBody>
                    <a:bodyPr/>
                    <a:lstStyle/>
                    <a:p>
                      <a:pPr algn="ctr" rtl="0">
                        <a:lnSpc>
                          <a:spcPct val="115000"/>
                        </a:lnSpc>
                        <a:spcAft>
                          <a:spcPts val="0"/>
                        </a:spcAft>
                      </a:pPr>
                      <a:r>
                        <a:rPr lang="en-US" sz="1600" dirty="0">
                          <a:effectLst/>
                        </a:rPr>
                        <a:t>PCV</a:t>
                      </a:r>
                      <a:endParaRPr lang="en-US" sz="16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a:effectLst/>
                        </a:rPr>
                        <a:t>First trimester</a:t>
                      </a:r>
                      <a:endParaRPr lang="en-US" sz="12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a:effectLst/>
                        </a:rPr>
                        <a:t>34.26</a:t>
                      </a:r>
                      <a:endParaRPr lang="en-US" sz="12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dirty="0">
                          <a:effectLst/>
                        </a:rPr>
                        <a:t>3.13</a:t>
                      </a:r>
                      <a:endParaRPr lang="en-US" sz="1200" dirty="0">
                        <a:effectLst/>
                        <a:latin typeface="Calibri"/>
                        <a:ea typeface="Calibri"/>
                        <a:cs typeface="Arial"/>
                      </a:endParaRPr>
                    </a:p>
                  </a:txBody>
                  <a:tcPr marL="68580" marR="68580" marT="0" marB="0" anchor="ctr"/>
                </a:tc>
                <a:tc rowSpan="3">
                  <a:txBody>
                    <a:bodyPr/>
                    <a:lstStyle/>
                    <a:p>
                      <a:pPr algn="ctr" rtl="0">
                        <a:lnSpc>
                          <a:spcPct val="115000"/>
                        </a:lnSpc>
                        <a:spcAft>
                          <a:spcPts val="0"/>
                        </a:spcAft>
                      </a:pPr>
                      <a:r>
                        <a:rPr lang="en-US" sz="1200" dirty="0">
                          <a:effectLst/>
                        </a:rPr>
                        <a:t>&lt;0.001**</a:t>
                      </a:r>
                      <a:endParaRPr lang="en-US" sz="1200" dirty="0">
                        <a:effectLst/>
                        <a:latin typeface="Calibri"/>
                        <a:ea typeface="Calibri"/>
                        <a:cs typeface="Arial"/>
                      </a:endParaRPr>
                    </a:p>
                  </a:txBody>
                  <a:tcPr marL="68580" marR="68580" marT="0" marB="0" anchor="ctr"/>
                </a:tc>
              </a:tr>
              <a:tr h="208176">
                <a:tc vMerge="1">
                  <a:txBody>
                    <a:bodyPr/>
                    <a:lstStyle/>
                    <a:p>
                      <a:pPr rtl="1"/>
                      <a:endParaRPr lang="ar-IQ"/>
                    </a:p>
                  </a:txBody>
                  <a:tcPr/>
                </a:tc>
                <a:tc>
                  <a:txBody>
                    <a:bodyPr/>
                    <a:lstStyle/>
                    <a:p>
                      <a:pPr algn="ctr" rtl="0">
                        <a:lnSpc>
                          <a:spcPct val="115000"/>
                        </a:lnSpc>
                        <a:spcAft>
                          <a:spcPts val="0"/>
                        </a:spcAft>
                      </a:pPr>
                      <a:r>
                        <a:rPr lang="en-US" sz="1400" dirty="0">
                          <a:effectLst/>
                        </a:rPr>
                        <a:t>Second trimester</a:t>
                      </a:r>
                      <a:endParaRPr lang="en-US" sz="1400" dirty="0">
                        <a:effectLst/>
                        <a:latin typeface="Calibri"/>
                        <a:ea typeface="Calibri"/>
                        <a:cs typeface="Arial"/>
                      </a:endParaRPr>
                    </a:p>
                  </a:txBody>
                  <a:tcPr marL="68580" marR="68580" marT="0" marB="0" anchor="ctr">
                    <a:solidFill>
                      <a:srgbClr val="FFFF00"/>
                    </a:solidFill>
                  </a:tcPr>
                </a:tc>
                <a:tc>
                  <a:txBody>
                    <a:bodyPr/>
                    <a:lstStyle/>
                    <a:p>
                      <a:pPr algn="ctr" rtl="0">
                        <a:lnSpc>
                          <a:spcPct val="115000"/>
                        </a:lnSpc>
                        <a:spcAft>
                          <a:spcPts val="0"/>
                        </a:spcAft>
                      </a:pPr>
                      <a:r>
                        <a:rPr lang="en-US" sz="1400" dirty="0">
                          <a:effectLst/>
                        </a:rPr>
                        <a:t>31.11</a:t>
                      </a:r>
                      <a:endParaRPr lang="en-US" sz="1400" dirty="0">
                        <a:effectLst/>
                        <a:latin typeface="Calibri"/>
                        <a:ea typeface="Calibri"/>
                        <a:cs typeface="Arial"/>
                      </a:endParaRPr>
                    </a:p>
                  </a:txBody>
                  <a:tcPr marL="68580" marR="68580" marT="0" marB="0" anchor="ctr">
                    <a:solidFill>
                      <a:srgbClr val="FFFF00"/>
                    </a:solidFill>
                  </a:tcPr>
                </a:tc>
                <a:tc>
                  <a:txBody>
                    <a:bodyPr/>
                    <a:lstStyle/>
                    <a:p>
                      <a:pPr algn="ctr" rtl="0">
                        <a:lnSpc>
                          <a:spcPct val="115000"/>
                        </a:lnSpc>
                        <a:spcAft>
                          <a:spcPts val="0"/>
                        </a:spcAft>
                      </a:pPr>
                      <a:r>
                        <a:rPr lang="en-US" sz="1400" dirty="0">
                          <a:effectLst/>
                        </a:rPr>
                        <a:t>2.74</a:t>
                      </a:r>
                      <a:endParaRPr lang="en-US" sz="1400" dirty="0">
                        <a:effectLst/>
                        <a:latin typeface="Calibri"/>
                        <a:ea typeface="Calibri"/>
                        <a:cs typeface="Arial"/>
                      </a:endParaRPr>
                    </a:p>
                  </a:txBody>
                  <a:tcPr marL="68580" marR="68580" marT="0" marB="0" anchor="ctr">
                    <a:solidFill>
                      <a:srgbClr val="FFFF00"/>
                    </a:solidFill>
                  </a:tcPr>
                </a:tc>
                <a:tc vMerge="1">
                  <a:txBody>
                    <a:bodyPr/>
                    <a:lstStyle/>
                    <a:p>
                      <a:pPr rtl="1"/>
                      <a:endParaRPr lang="ar-IQ"/>
                    </a:p>
                  </a:txBody>
                  <a:tcPr/>
                </a:tc>
              </a:tr>
              <a:tr h="198238">
                <a:tc vMerge="1">
                  <a:txBody>
                    <a:bodyPr/>
                    <a:lstStyle/>
                    <a:p>
                      <a:pPr rtl="1"/>
                      <a:endParaRPr lang="ar-IQ"/>
                    </a:p>
                  </a:txBody>
                  <a:tcPr/>
                </a:tc>
                <a:tc>
                  <a:txBody>
                    <a:bodyPr/>
                    <a:lstStyle/>
                    <a:p>
                      <a:pPr algn="ctr" rtl="0">
                        <a:lnSpc>
                          <a:spcPct val="115000"/>
                        </a:lnSpc>
                        <a:spcAft>
                          <a:spcPts val="0"/>
                        </a:spcAft>
                      </a:pPr>
                      <a:r>
                        <a:rPr lang="en-US" sz="1200">
                          <a:effectLst/>
                        </a:rPr>
                        <a:t>Third trimester</a:t>
                      </a:r>
                      <a:endParaRPr lang="en-US" sz="12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a:effectLst/>
                        </a:rPr>
                        <a:t>32.10</a:t>
                      </a:r>
                      <a:endParaRPr lang="en-US" sz="12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dirty="0">
                          <a:effectLst/>
                        </a:rPr>
                        <a:t>3.24</a:t>
                      </a:r>
                      <a:endParaRPr lang="en-US" sz="1200" dirty="0">
                        <a:effectLst/>
                        <a:latin typeface="Calibri"/>
                        <a:ea typeface="Calibri"/>
                        <a:cs typeface="Arial"/>
                      </a:endParaRPr>
                    </a:p>
                  </a:txBody>
                  <a:tcPr marL="68580" marR="68580" marT="0" marB="0" anchor="ctr"/>
                </a:tc>
                <a:tc vMerge="1">
                  <a:txBody>
                    <a:bodyPr/>
                    <a:lstStyle/>
                    <a:p>
                      <a:pPr rtl="1"/>
                      <a:endParaRPr lang="ar-IQ"/>
                    </a:p>
                  </a:txBody>
                  <a:tcPr/>
                </a:tc>
              </a:tr>
            </a:tbl>
          </a:graphicData>
        </a:graphic>
      </p:graphicFrame>
    </p:spTree>
    <p:extLst>
      <p:ext uri="{BB962C8B-B14F-4D97-AF65-F5344CB8AC3E}">
        <p14:creationId xmlns:p14="http://schemas.microsoft.com/office/powerpoint/2010/main" val="754433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19256" cy="1143000"/>
          </a:xfrm>
          <a:solidFill>
            <a:schemeClr val="accent1"/>
          </a:solidFill>
        </p:spPr>
        <p:txBody>
          <a:bodyPr/>
          <a:lstStyle/>
          <a:p>
            <a:endParaRPr lang="ar-IQ" b="1" dirty="0"/>
          </a:p>
        </p:txBody>
      </p:sp>
      <p:sp>
        <p:nvSpPr>
          <p:cNvPr id="3" name="عنصر نائب للمحتوى 2"/>
          <p:cNvSpPr>
            <a:spLocks noGrp="1"/>
          </p:cNvSpPr>
          <p:nvPr>
            <p:ph idx="1"/>
          </p:nvPr>
        </p:nvSpPr>
        <p:spPr>
          <a:xfrm>
            <a:off x="395536" y="260648"/>
            <a:ext cx="8291264" cy="6480720"/>
          </a:xfrm>
          <a:gradFill flip="none" rotWithShape="1">
            <a:gsLst>
              <a:gs pos="30839">
                <a:srgbClr val="FFCEA6"/>
              </a:gs>
              <a:gs pos="43775">
                <a:srgbClr val="FFD4B1"/>
              </a:gs>
              <a:gs pos="22505">
                <a:srgbClr val="FFCA9D"/>
              </a:gs>
              <a:gs pos="0">
                <a:schemeClr val="accent6">
                  <a:tint val="50000"/>
                  <a:satMod val="300000"/>
                </a:schemeClr>
              </a:gs>
              <a:gs pos="35000">
                <a:schemeClr val="accent6">
                  <a:tint val="37000"/>
                  <a:satMod val="300000"/>
                </a:schemeClr>
              </a:gs>
              <a:gs pos="100000">
                <a:schemeClr val="accent6">
                  <a:tint val="15000"/>
                  <a:satMod val="350000"/>
                </a:schemeClr>
              </a:gs>
            </a:gsLst>
            <a:path path="shape">
              <a:fillToRect l="50000" t="50000" r="50000" b="50000"/>
            </a:path>
            <a:tileRect/>
          </a:gradFill>
          <a:effectLst>
            <a:glow rad="228600">
              <a:schemeClr val="accent4">
                <a:satMod val="175000"/>
                <a:alpha val="40000"/>
              </a:schemeClr>
            </a:glow>
            <a:outerShdw blurRad="40000" dist="20000" dir="5400000" rotWithShape="0">
              <a:srgbClr val="000000">
                <a:alpha val="38000"/>
              </a:srgbClr>
            </a:outerShdw>
          </a:effectLst>
        </p:spPr>
        <p:style>
          <a:lnRef idx="1">
            <a:schemeClr val="accent6"/>
          </a:lnRef>
          <a:fillRef idx="2">
            <a:schemeClr val="accent6"/>
          </a:fillRef>
          <a:effectRef idx="1">
            <a:schemeClr val="accent6"/>
          </a:effectRef>
          <a:fontRef idx="minor">
            <a:schemeClr val="dk1"/>
          </a:fontRef>
        </p:style>
        <p:txBody>
          <a:bodyPr>
            <a:normAutofit/>
          </a:bodyPr>
          <a:lstStyle/>
          <a:p>
            <a:pPr marL="0" indent="0">
              <a:buNone/>
            </a:pPr>
            <a:r>
              <a:rPr lang="ar-IQ" dirty="0" smtClean="0">
                <a:solidFill>
                  <a:srgbClr val="002060"/>
                </a:solidFill>
              </a:rPr>
              <a:t>      </a:t>
            </a:r>
          </a:p>
          <a:p>
            <a:pPr marL="0" indent="0" algn="ctr">
              <a:lnSpc>
                <a:spcPct val="200000"/>
              </a:lnSpc>
              <a:buNone/>
            </a:pPr>
            <a:endParaRPr lang="ar-IQ" sz="3600" b="1" dirty="0" smtClean="0">
              <a:effectLst>
                <a:outerShdw blurRad="38100" dist="38100" dir="2700000" algn="tl">
                  <a:srgbClr val="000000">
                    <a:alpha val="43137"/>
                  </a:srgbClr>
                </a:outerShdw>
              </a:effectLst>
              <a:latin typeface="Simplified Arabic"/>
              <a:ea typeface="Times New Roman"/>
              <a:cs typeface="Monotype Koufi"/>
            </a:endParaRPr>
          </a:p>
          <a:p>
            <a:pPr marL="0" indent="0" algn="ctr">
              <a:lnSpc>
                <a:spcPct val="200000"/>
              </a:lnSpc>
              <a:buNone/>
            </a:pPr>
            <a:r>
              <a:rPr lang="ar-IQ" sz="3000" b="1" dirty="0" smtClean="0">
                <a:effectLst>
                  <a:outerShdw blurRad="38100" dist="38100" dir="2700000" algn="tl">
                    <a:srgbClr val="000000">
                      <a:alpha val="43137"/>
                    </a:srgbClr>
                  </a:outerShdw>
                </a:effectLst>
                <a:latin typeface="Simplified Arabic"/>
                <a:ea typeface="Times New Roman"/>
                <a:cs typeface="Monotype Koufi"/>
              </a:rPr>
              <a:t>دراسة </a:t>
            </a:r>
            <a:r>
              <a:rPr lang="ar-IQ" sz="3000" b="1" dirty="0">
                <a:effectLst>
                  <a:outerShdw blurRad="38100" dist="38100" dir="2700000" algn="tl">
                    <a:srgbClr val="000000">
                      <a:alpha val="43137"/>
                    </a:srgbClr>
                  </a:outerShdw>
                </a:effectLst>
                <a:latin typeface="Simplified Arabic"/>
                <a:ea typeface="Times New Roman"/>
                <a:cs typeface="Monotype Koufi"/>
              </a:rPr>
              <a:t>بعض التغيرات المناعية </a:t>
            </a:r>
            <a:r>
              <a:rPr lang="ar-IQ" sz="3000" b="1" dirty="0" err="1">
                <a:effectLst>
                  <a:outerShdw blurRad="38100" dist="38100" dir="2700000" algn="tl">
                    <a:srgbClr val="000000">
                      <a:alpha val="43137"/>
                    </a:srgbClr>
                  </a:outerShdw>
                </a:effectLst>
                <a:latin typeface="Simplified Arabic"/>
                <a:ea typeface="Times New Roman"/>
                <a:cs typeface="Monotype Koufi"/>
              </a:rPr>
              <a:t>والفسلجية</a:t>
            </a:r>
            <a:r>
              <a:rPr lang="ar-IQ" sz="3000" b="1" dirty="0">
                <a:effectLst>
                  <a:outerShdw blurRad="38100" dist="38100" dir="2700000" algn="tl">
                    <a:srgbClr val="000000">
                      <a:alpha val="43137"/>
                    </a:srgbClr>
                  </a:outerShdw>
                </a:effectLst>
                <a:latin typeface="Simplified Arabic"/>
                <a:ea typeface="Times New Roman"/>
                <a:cs typeface="Monotype Koufi"/>
              </a:rPr>
              <a:t> خلال مراحل الحمل الثلاثة لعينة من النساء الحوامل في محافظة ديالى</a:t>
            </a:r>
            <a:r>
              <a:rPr lang="en-US" sz="3000" b="1" dirty="0" smtClean="0">
                <a:solidFill>
                  <a:srgbClr val="002060"/>
                </a:solidFill>
                <a:effectLst>
                  <a:outerShdw blurRad="38100" dist="38100" dir="2700000" algn="tl">
                    <a:srgbClr val="000000">
                      <a:alpha val="43137"/>
                    </a:srgbClr>
                  </a:outerShdw>
                </a:effectLst>
              </a:rPr>
              <a:t> </a:t>
            </a:r>
            <a:endParaRPr lang="en-US" sz="3000" b="1" dirty="0">
              <a:solidFill>
                <a:srgbClr val="002060"/>
              </a:solidFill>
              <a:effectLst>
                <a:outerShdw blurRad="38100" dist="38100" dir="2700000" algn="tl">
                  <a:srgbClr val="000000">
                    <a:alpha val="43137"/>
                  </a:srgbClr>
                </a:outerShdw>
              </a:effectLst>
            </a:endParaRPr>
          </a:p>
          <a:p>
            <a:pPr marL="0" indent="0" algn="ctr">
              <a:buNone/>
            </a:pPr>
            <a:endParaRPr lang="ar-IQ" sz="3600" b="1" dirty="0" smtClean="0">
              <a:solidFill>
                <a:srgbClr val="002060"/>
              </a:solidFill>
              <a:effectLst>
                <a:outerShdw blurRad="38100" dist="38100" dir="2700000" algn="tl">
                  <a:srgbClr val="000000">
                    <a:alpha val="43137"/>
                  </a:srgbClr>
                </a:outerShdw>
              </a:effectLst>
            </a:endParaRPr>
          </a:p>
          <a:p>
            <a:pPr algn="ctr">
              <a:lnSpc>
                <a:spcPct val="115000"/>
              </a:lnSpc>
              <a:spcAft>
                <a:spcPts val="1000"/>
              </a:spcAft>
            </a:pPr>
            <a:endParaRPr lang="en-US" sz="2800" b="1" dirty="0">
              <a:effectLst>
                <a:outerShdw blurRad="38100" dist="38100" dir="2700000" algn="tl">
                  <a:srgbClr val="000000">
                    <a:alpha val="43137"/>
                  </a:srgbClr>
                </a:outerShdw>
              </a:effectLst>
              <a:ea typeface="Times New Roman"/>
              <a:cs typeface="+mj-cs"/>
            </a:endParaRPr>
          </a:p>
          <a:p>
            <a:pPr marL="0" indent="0" algn="ctr">
              <a:buNone/>
            </a:pPr>
            <a:r>
              <a:rPr lang="ar-IQ" b="1" dirty="0" smtClean="0">
                <a:solidFill>
                  <a:srgbClr val="002060"/>
                </a:solidFill>
                <a:effectLst>
                  <a:outerShdw blurRad="38100" dist="38100" dir="2700000" algn="tl">
                    <a:srgbClr val="000000">
                      <a:alpha val="43137"/>
                    </a:srgbClr>
                  </a:outerShdw>
                </a:effectLst>
              </a:rPr>
              <a:t>   </a:t>
            </a:r>
            <a:endParaRPr lang="en-US" b="1" dirty="0">
              <a:ln w="11430"/>
              <a:solidFill>
                <a:srgbClr val="002060"/>
              </a:solidFill>
              <a:effectLst>
                <a:outerShdw blurRad="80000" dist="40000" dir="5040000" algn="tl">
                  <a:srgbClr val="000000">
                    <a:alpha val="30000"/>
                  </a:srgbClr>
                </a:outerShdw>
              </a:effectLst>
            </a:endParaRPr>
          </a:p>
          <a:p>
            <a:pPr marL="0" indent="0">
              <a:buNone/>
            </a:pPr>
            <a:endParaRPr lang="ar-IQ" sz="3600" b="1" dirty="0">
              <a:solidFill>
                <a:srgbClr val="002060"/>
              </a:solidFill>
            </a:endParaRPr>
          </a:p>
        </p:txBody>
      </p:sp>
    </p:spTree>
    <p:extLst>
      <p:ext uri="{BB962C8B-B14F-4D97-AF65-F5344CB8AC3E}">
        <p14:creationId xmlns:p14="http://schemas.microsoft.com/office/powerpoint/2010/main" val="3269175429"/>
      </p:ext>
    </p:extLst>
  </p:cSld>
  <p:clrMapOvr>
    <a:masterClrMapping/>
  </p:clrMapOvr>
  <p:transition spd="slow">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1831422376"/>
              </p:ext>
            </p:extLst>
          </p:nvPr>
        </p:nvGraphicFramePr>
        <p:xfrm>
          <a:off x="1691681" y="620689"/>
          <a:ext cx="6552727" cy="2258949"/>
        </p:xfrm>
        <a:graphic>
          <a:graphicData uri="http://schemas.openxmlformats.org/drawingml/2006/table">
            <a:tbl>
              <a:tblPr firstRow="1" firstCol="1" bandRow="1">
                <a:tableStyleId>{5C22544A-7EE6-4342-B048-85BDC9FD1C3A}</a:tableStyleId>
              </a:tblPr>
              <a:tblGrid>
                <a:gridCol w="1648672"/>
                <a:gridCol w="1648672"/>
                <a:gridCol w="1154980"/>
                <a:gridCol w="1069119"/>
                <a:gridCol w="1031284"/>
              </a:tblGrid>
              <a:tr h="227501">
                <a:tc>
                  <a:txBody>
                    <a:bodyPr/>
                    <a:lstStyle/>
                    <a:p>
                      <a:pPr>
                        <a:lnSpc>
                          <a:spcPct val="115000"/>
                        </a:lnSpc>
                      </a:pPr>
                      <a:endParaRPr lang="en-US" sz="1100" dirty="0">
                        <a:effectLst/>
                        <a:latin typeface="Calibri"/>
                      </a:endParaRPr>
                    </a:p>
                  </a:txBody>
                  <a:tcPr marL="9525" marR="9525" marT="9525" marB="0" anchor="ctr"/>
                </a:tc>
                <a:tc>
                  <a:txBody>
                    <a:bodyPr/>
                    <a:lstStyle/>
                    <a:p>
                      <a:pPr>
                        <a:lnSpc>
                          <a:spcPct val="115000"/>
                        </a:lnSpc>
                      </a:pPr>
                      <a:endParaRPr lang="en-US" sz="1100">
                        <a:effectLst/>
                        <a:latin typeface="Calibri"/>
                      </a:endParaRPr>
                    </a:p>
                  </a:txBody>
                  <a:tcPr marL="9525" marR="9525" marT="9525" marB="0" anchor="ctr"/>
                </a:tc>
                <a:tc>
                  <a:txBody>
                    <a:bodyPr/>
                    <a:lstStyle/>
                    <a:p>
                      <a:pPr algn="ctr" rtl="0">
                        <a:lnSpc>
                          <a:spcPct val="115000"/>
                        </a:lnSpc>
                        <a:spcAft>
                          <a:spcPts val="0"/>
                        </a:spcAft>
                      </a:pPr>
                      <a:r>
                        <a:rPr lang="en-US" sz="1400" dirty="0">
                          <a:effectLst/>
                        </a:rPr>
                        <a:t>Mean</a:t>
                      </a:r>
                      <a:endParaRPr lang="en-US" sz="1200" dirty="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400" dirty="0">
                          <a:effectLst/>
                        </a:rPr>
                        <a:t>SD</a:t>
                      </a:r>
                      <a:endParaRPr lang="en-US" sz="1200" dirty="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400" dirty="0">
                          <a:effectLst/>
                        </a:rPr>
                        <a:t>p value</a:t>
                      </a:r>
                      <a:endParaRPr lang="en-US" sz="1200" dirty="0">
                        <a:effectLst/>
                        <a:latin typeface="Calibri"/>
                        <a:ea typeface="Calibri"/>
                        <a:cs typeface="Arial"/>
                      </a:endParaRPr>
                    </a:p>
                  </a:txBody>
                  <a:tcPr marL="9525" marR="9525" marT="9525" marB="0" anchor="ctr"/>
                </a:tc>
              </a:tr>
              <a:tr h="227501">
                <a:tc rowSpan="2">
                  <a:txBody>
                    <a:bodyPr/>
                    <a:lstStyle/>
                    <a:p>
                      <a:pPr algn="ctr" rtl="0">
                        <a:lnSpc>
                          <a:spcPct val="115000"/>
                        </a:lnSpc>
                        <a:spcAft>
                          <a:spcPts val="0"/>
                        </a:spcAft>
                      </a:pPr>
                      <a:r>
                        <a:rPr lang="en-US" sz="1600" dirty="0">
                          <a:effectLst/>
                        </a:rPr>
                        <a:t>ALT </a:t>
                      </a:r>
                      <a:endParaRPr lang="en-US" sz="1400" dirty="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200">
                          <a:effectLst/>
                        </a:rPr>
                        <a:t>Control</a:t>
                      </a:r>
                      <a:endParaRPr lang="en-US" sz="11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400">
                          <a:effectLst/>
                        </a:rPr>
                        <a:t>15.86</a:t>
                      </a:r>
                      <a:endParaRPr lang="en-US" sz="12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400">
                          <a:effectLst/>
                        </a:rPr>
                        <a:t>4.75</a:t>
                      </a:r>
                      <a:endParaRPr lang="en-US" sz="1200">
                        <a:effectLst/>
                        <a:latin typeface="Calibri"/>
                        <a:ea typeface="Calibri"/>
                        <a:cs typeface="Arial"/>
                      </a:endParaRPr>
                    </a:p>
                  </a:txBody>
                  <a:tcPr marL="9525" marR="9525" marT="9525" marB="0" anchor="ctr"/>
                </a:tc>
                <a:tc rowSpan="2">
                  <a:txBody>
                    <a:bodyPr/>
                    <a:lstStyle/>
                    <a:p>
                      <a:pPr algn="ctr" rtl="0">
                        <a:lnSpc>
                          <a:spcPct val="115000"/>
                        </a:lnSpc>
                        <a:spcAft>
                          <a:spcPts val="0"/>
                        </a:spcAft>
                      </a:pPr>
                      <a:r>
                        <a:rPr lang="en-US" sz="1800" dirty="0">
                          <a:effectLst/>
                        </a:rPr>
                        <a:t>0.260</a:t>
                      </a:r>
                      <a:r>
                        <a:rPr lang="en-US" sz="1800" baseline="30000" dirty="0">
                          <a:effectLst/>
                        </a:rPr>
                        <a:t>NS</a:t>
                      </a:r>
                      <a:endParaRPr lang="en-US" sz="1600" dirty="0">
                        <a:effectLst/>
                        <a:latin typeface="Calibri"/>
                        <a:ea typeface="Calibri"/>
                        <a:cs typeface="Arial"/>
                      </a:endParaRPr>
                    </a:p>
                  </a:txBody>
                  <a:tcPr marL="9525" marR="9525" marT="9525" marB="0" anchor="ctr">
                    <a:solidFill>
                      <a:srgbClr val="FFFF00"/>
                    </a:solidFill>
                  </a:tcPr>
                </a:tc>
              </a:tr>
              <a:tr h="258787">
                <a:tc vMerge="1">
                  <a:txBody>
                    <a:bodyPr/>
                    <a:lstStyle/>
                    <a:p>
                      <a:pPr rtl="1"/>
                      <a:endParaRPr lang="ar-IQ"/>
                    </a:p>
                  </a:txBody>
                  <a:tcPr/>
                </a:tc>
                <a:tc>
                  <a:txBody>
                    <a:bodyPr/>
                    <a:lstStyle/>
                    <a:p>
                      <a:pPr algn="ctr" rtl="0">
                        <a:lnSpc>
                          <a:spcPct val="115000"/>
                        </a:lnSpc>
                        <a:spcAft>
                          <a:spcPts val="0"/>
                        </a:spcAft>
                      </a:pPr>
                      <a:r>
                        <a:rPr lang="en-US" sz="1600" dirty="0">
                          <a:effectLst/>
                        </a:rPr>
                        <a:t>Pregnant</a:t>
                      </a:r>
                      <a:endParaRPr lang="en-US" sz="1400" dirty="0">
                        <a:effectLst/>
                        <a:latin typeface="Calibri"/>
                        <a:ea typeface="Calibri"/>
                        <a:cs typeface="Arial"/>
                      </a:endParaRPr>
                    </a:p>
                  </a:txBody>
                  <a:tcPr marL="9525" marR="9525" marT="9525" marB="0" anchor="ctr">
                    <a:solidFill>
                      <a:srgbClr val="FFFF00"/>
                    </a:solidFill>
                  </a:tcPr>
                </a:tc>
                <a:tc>
                  <a:txBody>
                    <a:bodyPr/>
                    <a:lstStyle/>
                    <a:p>
                      <a:pPr algn="ctr" rtl="0">
                        <a:lnSpc>
                          <a:spcPct val="115000"/>
                        </a:lnSpc>
                        <a:spcAft>
                          <a:spcPts val="0"/>
                        </a:spcAft>
                      </a:pPr>
                      <a:r>
                        <a:rPr lang="en-US" sz="1600" dirty="0">
                          <a:effectLst/>
                        </a:rPr>
                        <a:t>14.40</a:t>
                      </a:r>
                      <a:endParaRPr lang="en-US" sz="1400" dirty="0">
                        <a:effectLst/>
                        <a:latin typeface="Calibri"/>
                        <a:ea typeface="Calibri"/>
                        <a:cs typeface="Arial"/>
                      </a:endParaRPr>
                    </a:p>
                  </a:txBody>
                  <a:tcPr marL="9525" marR="9525" marT="9525" marB="0" anchor="ctr">
                    <a:solidFill>
                      <a:srgbClr val="FFFF00"/>
                    </a:solidFill>
                  </a:tcPr>
                </a:tc>
                <a:tc>
                  <a:txBody>
                    <a:bodyPr/>
                    <a:lstStyle/>
                    <a:p>
                      <a:pPr algn="ctr" rtl="0">
                        <a:lnSpc>
                          <a:spcPct val="115000"/>
                        </a:lnSpc>
                        <a:spcAft>
                          <a:spcPts val="0"/>
                        </a:spcAft>
                      </a:pPr>
                      <a:r>
                        <a:rPr lang="en-US" sz="1600" dirty="0">
                          <a:effectLst/>
                        </a:rPr>
                        <a:t>6.45</a:t>
                      </a:r>
                      <a:endParaRPr lang="en-US" sz="1400" dirty="0">
                        <a:effectLst/>
                        <a:latin typeface="Calibri"/>
                        <a:ea typeface="Calibri"/>
                        <a:cs typeface="Arial"/>
                      </a:endParaRPr>
                    </a:p>
                  </a:txBody>
                  <a:tcPr marL="9525" marR="9525" marT="9525" marB="0" anchor="ctr">
                    <a:solidFill>
                      <a:srgbClr val="FFFF00"/>
                    </a:solidFill>
                  </a:tcPr>
                </a:tc>
                <a:tc vMerge="1">
                  <a:txBody>
                    <a:bodyPr/>
                    <a:lstStyle/>
                    <a:p>
                      <a:pPr rtl="1"/>
                      <a:endParaRPr lang="ar-IQ"/>
                    </a:p>
                  </a:txBody>
                  <a:tcPr/>
                </a:tc>
              </a:tr>
              <a:tr h="196215">
                <a:tc rowSpan="2">
                  <a:txBody>
                    <a:bodyPr/>
                    <a:lstStyle/>
                    <a:p>
                      <a:pPr algn="ctr" rtl="0">
                        <a:lnSpc>
                          <a:spcPct val="115000"/>
                        </a:lnSpc>
                        <a:spcAft>
                          <a:spcPts val="0"/>
                        </a:spcAft>
                      </a:pPr>
                      <a:r>
                        <a:rPr lang="en-US" sz="1600" dirty="0">
                          <a:effectLst/>
                        </a:rPr>
                        <a:t>AST</a:t>
                      </a:r>
                      <a:endParaRPr lang="en-US" sz="1400" dirty="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200">
                          <a:effectLst/>
                        </a:rPr>
                        <a:t>Control</a:t>
                      </a:r>
                      <a:endParaRPr lang="en-US" sz="11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200">
                          <a:effectLst/>
                        </a:rPr>
                        <a:t>18.47</a:t>
                      </a:r>
                      <a:endParaRPr lang="en-US" sz="11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200">
                          <a:effectLst/>
                        </a:rPr>
                        <a:t>4.08</a:t>
                      </a:r>
                      <a:endParaRPr lang="en-US" sz="1100">
                        <a:effectLst/>
                        <a:latin typeface="Calibri"/>
                        <a:ea typeface="Calibri"/>
                        <a:cs typeface="Arial"/>
                      </a:endParaRPr>
                    </a:p>
                  </a:txBody>
                  <a:tcPr marL="9525" marR="9525" marT="9525" marB="0" anchor="ctr"/>
                </a:tc>
                <a:tc rowSpan="2">
                  <a:txBody>
                    <a:bodyPr/>
                    <a:lstStyle/>
                    <a:p>
                      <a:pPr algn="ctr" rtl="0">
                        <a:lnSpc>
                          <a:spcPct val="115000"/>
                        </a:lnSpc>
                        <a:spcAft>
                          <a:spcPts val="0"/>
                        </a:spcAft>
                      </a:pPr>
                      <a:r>
                        <a:rPr lang="en-US" sz="1400" dirty="0">
                          <a:effectLst/>
                        </a:rPr>
                        <a:t>0.603</a:t>
                      </a:r>
                      <a:r>
                        <a:rPr lang="en-US" sz="1400" baseline="30000" dirty="0">
                          <a:effectLst/>
                        </a:rPr>
                        <a:t> NS</a:t>
                      </a:r>
                      <a:endParaRPr lang="en-US" sz="1200" dirty="0">
                        <a:effectLst/>
                        <a:latin typeface="Calibri"/>
                        <a:ea typeface="Calibri"/>
                        <a:cs typeface="Arial"/>
                      </a:endParaRPr>
                    </a:p>
                  </a:txBody>
                  <a:tcPr marL="9525" marR="9525" marT="9525" marB="0" anchor="ctr">
                    <a:solidFill>
                      <a:srgbClr val="FFFF00"/>
                    </a:solidFill>
                  </a:tcPr>
                </a:tc>
              </a:tr>
              <a:tr h="227501">
                <a:tc vMerge="1">
                  <a:txBody>
                    <a:bodyPr/>
                    <a:lstStyle/>
                    <a:p>
                      <a:pPr rtl="1"/>
                      <a:endParaRPr lang="ar-IQ"/>
                    </a:p>
                  </a:txBody>
                  <a:tcPr/>
                </a:tc>
                <a:tc>
                  <a:txBody>
                    <a:bodyPr/>
                    <a:lstStyle/>
                    <a:p>
                      <a:pPr algn="ctr" rtl="0">
                        <a:lnSpc>
                          <a:spcPct val="115000"/>
                        </a:lnSpc>
                        <a:spcAft>
                          <a:spcPts val="0"/>
                        </a:spcAft>
                      </a:pPr>
                      <a:r>
                        <a:rPr lang="en-US" sz="1400" dirty="0">
                          <a:effectLst/>
                        </a:rPr>
                        <a:t>Pregnant</a:t>
                      </a:r>
                      <a:endParaRPr lang="en-US" sz="1200" dirty="0">
                        <a:effectLst/>
                        <a:latin typeface="Calibri"/>
                        <a:ea typeface="Calibri"/>
                        <a:cs typeface="Arial"/>
                      </a:endParaRPr>
                    </a:p>
                  </a:txBody>
                  <a:tcPr marL="9525" marR="9525" marT="9525" marB="0" anchor="ctr">
                    <a:solidFill>
                      <a:srgbClr val="FFFF00"/>
                    </a:solidFill>
                  </a:tcPr>
                </a:tc>
                <a:tc>
                  <a:txBody>
                    <a:bodyPr/>
                    <a:lstStyle/>
                    <a:p>
                      <a:pPr algn="ctr" rtl="0">
                        <a:lnSpc>
                          <a:spcPct val="115000"/>
                        </a:lnSpc>
                        <a:spcAft>
                          <a:spcPts val="0"/>
                        </a:spcAft>
                      </a:pPr>
                      <a:r>
                        <a:rPr lang="en-US" sz="1400" dirty="0">
                          <a:effectLst/>
                        </a:rPr>
                        <a:t>17.97</a:t>
                      </a:r>
                      <a:endParaRPr lang="en-US" sz="1200" dirty="0">
                        <a:effectLst/>
                        <a:latin typeface="Calibri"/>
                        <a:ea typeface="Calibri"/>
                        <a:cs typeface="Arial"/>
                      </a:endParaRPr>
                    </a:p>
                  </a:txBody>
                  <a:tcPr marL="9525" marR="9525" marT="9525" marB="0" anchor="ctr">
                    <a:solidFill>
                      <a:srgbClr val="FFFF00"/>
                    </a:solidFill>
                  </a:tcPr>
                </a:tc>
                <a:tc>
                  <a:txBody>
                    <a:bodyPr/>
                    <a:lstStyle/>
                    <a:p>
                      <a:pPr algn="ctr" rtl="0">
                        <a:lnSpc>
                          <a:spcPct val="115000"/>
                        </a:lnSpc>
                        <a:spcAft>
                          <a:spcPts val="0"/>
                        </a:spcAft>
                      </a:pPr>
                      <a:r>
                        <a:rPr lang="en-US" sz="1400" dirty="0">
                          <a:effectLst/>
                        </a:rPr>
                        <a:t>4.65</a:t>
                      </a:r>
                      <a:endParaRPr lang="en-US" sz="1200" dirty="0">
                        <a:effectLst/>
                        <a:latin typeface="Calibri"/>
                        <a:ea typeface="Calibri"/>
                        <a:cs typeface="Arial"/>
                      </a:endParaRPr>
                    </a:p>
                  </a:txBody>
                  <a:tcPr marL="9525" marR="9525" marT="9525" marB="0" anchor="ctr">
                    <a:solidFill>
                      <a:srgbClr val="FFFF00"/>
                    </a:solidFill>
                  </a:tcPr>
                </a:tc>
                <a:tc vMerge="1">
                  <a:txBody>
                    <a:bodyPr/>
                    <a:lstStyle/>
                    <a:p>
                      <a:pPr rtl="1"/>
                      <a:endParaRPr lang="ar-IQ"/>
                    </a:p>
                  </a:txBody>
                  <a:tcPr/>
                </a:tc>
              </a:tr>
              <a:tr h="196215">
                <a:tc rowSpan="2">
                  <a:txBody>
                    <a:bodyPr/>
                    <a:lstStyle/>
                    <a:p>
                      <a:pPr algn="ctr" rtl="0">
                        <a:lnSpc>
                          <a:spcPct val="115000"/>
                        </a:lnSpc>
                        <a:spcAft>
                          <a:spcPts val="0"/>
                        </a:spcAft>
                      </a:pPr>
                      <a:r>
                        <a:rPr lang="en-US" sz="1600" dirty="0">
                          <a:effectLst/>
                        </a:rPr>
                        <a:t>ALP</a:t>
                      </a:r>
                      <a:endParaRPr lang="en-US" sz="1400" dirty="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200">
                          <a:effectLst/>
                        </a:rPr>
                        <a:t>Control</a:t>
                      </a:r>
                      <a:endParaRPr lang="en-US" sz="11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200">
                          <a:effectLst/>
                        </a:rPr>
                        <a:t>83.33</a:t>
                      </a:r>
                      <a:endParaRPr lang="en-US" sz="11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200">
                          <a:effectLst/>
                        </a:rPr>
                        <a:t>17.55</a:t>
                      </a:r>
                      <a:endParaRPr lang="en-US" sz="1100">
                        <a:effectLst/>
                        <a:latin typeface="Calibri"/>
                        <a:ea typeface="Calibri"/>
                        <a:cs typeface="Arial"/>
                      </a:endParaRPr>
                    </a:p>
                  </a:txBody>
                  <a:tcPr marL="9525" marR="9525" marT="9525" marB="0" anchor="ctr"/>
                </a:tc>
                <a:tc rowSpan="2">
                  <a:txBody>
                    <a:bodyPr/>
                    <a:lstStyle/>
                    <a:p>
                      <a:pPr algn="ctr" rtl="0">
                        <a:lnSpc>
                          <a:spcPct val="115000"/>
                        </a:lnSpc>
                        <a:spcAft>
                          <a:spcPts val="0"/>
                        </a:spcAft>
                      </a:pPr>
                      <a:r>
                        <a:rPr lang="en-US" sz="1600" dirty="0">
                          <a:solidFill>
                            <a:srgbClr val="FF0000"/>
                          </a:solidFill>
                          <a:effectLst/>
                        </a:rPr>
                        <a:t>0.126</a:t>
                      </a:r>
                      <a:r>
                        <a:rPr lang="en-US" sz="1600" baseline="30000" dirty="0">
                          <a:solidFill>
                            <a:srgbClr val="FF0000"/>
                          </a:solidFill>
                          <a:effectLst/>
                        </a:rPr>
                        <a:t> NS</a:t>
                      </a:r>
                      <a:endParaRPr lang="en-US" sz="1400" dirty="0">
                        <a:solidFill>
                          <a:srgbClr val="FF0000"/>
                        </a:solidFill>
                        <a:effectLst/>
                        <a:latin typeface="Calibri"/>
                        <a:ea typeface="Calibri"/>
                        <a:cs typeface="Arial"/>
                      </a:endParaRPr>
                    </a:p>
                  </a:txBody>
                  <a:tcPr marL="9525" marR="9525" marT="9525" marB="0" anchor="ctr"/>
                </a:tc>
              </a:tr>
              <a:tr h="258787">
                <a:tc vMerge="1">
                  <a:txBody>
                    <a:bodyPr/>
                    <a:lstStyle/>
                    <a:p>
                      <a:pPr rtl="1"/>
                      <a:endParaRPr lang="ar-IQ"/>
                    </a:p>
                  </a:txBody>
                  <a:tcPr/>
                </a:tc>
                <a:tc>
                  <a:txBody>
                    <a:bodyPr/>
                    <a:lstStyle/>
                    <a:p>
                      <a:pPr algn="ctr" rtl="0">
                        <a:lnSpc>
                          <a:spcPct val="115000"/>
                        </a:lnSpc>
                        <a:spcAft>
                          <a:spcPts val="0"/>
                        </a:spcAft>
                      </a:pPr>
                      <a:r>
                        <a:rPr lang="en-US" sz="1600" dirty="0">
                          <a:solidFill>
                            <a:srgbClr val="FF0000"/>
                          </a:solidFill>
                          <a:effectLst/>
                        </a:rPr>
                        <a:t>Pregnant</a:t>
                      </a:r>
                      <a:endParaRPr lang="en-US" sz="1400" dirty="0">
                        <a:solidFill>
                          <a:srgbClr val="FF0000"/>
                        </a:solidFill>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600" dirty="0">
                          <a:solidFill>
                            <a:srgbClr val="FF0000"/>
                          </a:solidFill>
                          <a:effectLst/>
                        </a:rPr>
                        <a:t>102.03</a:t>
                      </a:r>
                      <a:endParaRPr lang="en-US" sz="1400" dirty="0">
                        <a:solidFill>
                          <a:srgbClr val="FF0000"/>
                        </a:solidFill>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600" dirty="0">
                          <a:solidFill>
                            <a:srgbClr val="FF0000"/>
                          </a:solidFill>
                          <a:effectLst/>
                        </a:rPr>
                        <a:t>65.50</a:t>
                      </a:r>
                      <a:endParaRPr lang="en-US" sz="1400" dirty="0">
                        <a:solidFill>
                          <a:srgbClr val="FF0000"/>
                        </a:solidFill>
                        <a:effectLst/>
                        <a:latin typeface="Calibri"/>
                        <a:ea typeface="Calibri"/>
                        <a:cs typeface="Arial"/>
                      </a:endParaRPr>
                    </a:p>
                  </a:txBody>
                  <a:tcPr marL="9525" marR="9525" marT="9525" marB="0" anchor="ctr"/>
                </a:tc>
                <a:tc vMerge="1">
                  <a:txBody>
                    <a:bodyPr/>
                    <a:lstStyle/>
                    <a:p>
                      <a:pPr rtl="1"/>
                      <a:endParaRPr lang="ar-IQ"/>
                    </a:p>
                  </a:txBody>
                  <a:tcPr/>
                </a:tc>
              </a:tr>
              <a:tr h="196215">
                <a:tc rowSpan="2">
                  <a:txBody>
                    <a:bodyPr/>
                    <a:lstStyle/>
                    <a:p>
                      <a:pPr algn="ctr" rtl="0">
                        <a:lnSpc>
                          <a:spcPct val="115000"/>
                        </a:lnSpc>
                        <a:spcAft>
                          <a:spcPts val="0"/>
                        </a:spcAft>
                      </a:pPr>
                      <a:r>
                        <a:rPr lang="en-US" sz="1600" dirty="0">
                          <a:effectLst/>
                        </a:rPr>
                        <a:t>Total Bilirubin</a:t>
                      </a:r>
                      <a:endParaRPr lang="en-US" sz="1400" dirty="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200" dirty="0">
                          <a:effectLst/>
                        </a:rPr>
                        <a:t>Control</a:t>
                      </a:r>
                      <a:endParaRPr lang="en-US" sz="1100" dirty="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200" dirty="0">
                          <a:effectLst/>
                        </a:rPr>
                        <a:t>9.05</a:t>
                      </a:r>
                      <a:endParaRPr lang="en-US" sz="1100" dirty="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200">
                          <a:effectLst/>
                        </a:rPr>
                        <a:t>4.66</a:t>
                      </a:r>
                      <a:endParaRPr lang="en-US" sz="1100">
                        <a:effectLst/>
                        <a:latin typeface="Calibri"/>
                        <a:ea typeface="Calibri"/>
                        <a:cs typeface="Arial"/>
                      </a:endParaRPr>
                    </a:p>
                  </a:txBody>
                  <a:tcPr marL="9525" marR="9525" marT="9525" marB="0" anchor="ctr"/>
                </a:tc>
                <a:tc rowSpan="2">
                  <a:txBody>
                    <a:bodyPr/>
                    <a:lstStyle/>
                    <a:p>
                      <a:pPr algn="ctr" rtl="0">
                        <a:lnSpc>
                          <a:spcPct val="115000"/>
                        </a:lnSpc>
                        <a:spcAft>
                          <a:spcPts val="0"/>
                        </a:spcAft>
                      </a:pPr>
                      <a:r>
                        <a:rPr lang="en-US" sz="1400" dirty="0">
                          <a:effectLst/>
                        </a:rPr>
                        <a:t>0.031*</a:t>
                      </a:r>
                      <a:endParaRPr lang="en-US" sz="1200" dirty="0">
                        <a:effectLst/>
                        <a:latin typeface="Calibri"/>
                        <a:ea typeface="Calibri"/>
                        <a:cs typeface="Arial"/>
                      </a:endParaRPr>
                    </a:p>
                  </a:txBody>
                  <a:tcPr marL="9525" marR="9525" marT="9525" marB="0" anchor="ctr">
                    <a:solidFill>
                      <a:srgbClr val="FFFF00"/>
                    </a:solidFill>
                  </a:tcPr>
                </a:tc>
              </a:tr>
              <a:tr h="227501">
                <a:tc vMerge="1">
                  <a:txBody>
                    <a:bodyPr/>
                    <a:lstStyle/>
                    <a:p>
                      <a:pPr rtl="1"/>
                      <a:endParaRPr lang="ar-IQ"/>
                    </a:p>
                  </a:txBody>
                  <a:tcPr/>
                </a:tc>
                <a:tc>
                  <a:txBody>
                    <a:bodyPr/>
                    <a:lstStyle/>
                    <a:p>
                      <a:pPr algn="ctr" rtl="0">
                        <a:lnSpc>
                          <a:spcPct val="115000"/>
                        </a:lnSpc>
                        <a:spcAft>
                          <a:spcPts val="0"/>
                        </a:spcAft>
                      </a:pPr>
                      <a:r>
                        <a:rPr lang="en-US" sz="1400" dirty="0">
                          <a:effectLst/>
                        </a:rPr>
                        <a:t>Pregnant</a:t>
                      </a:r>
                      <a:endParaRPr lang="en-US" sz="1200" dirty="0">
                        <a:effectLst/>
                        <a:latin typeface="Calibri"/>
                        <a:ea typeface="Calibri"/>
                        <a:cs typeface="Arial"/>
                      </a:endParaRPr>
                    </a:p>
                  </a:txBody>
                  <a:tcPr marL="9525" marR="9525" marT="9525" marB="0" anchor="ctr">
                    <a:solidFill>
                      <a:srgbClr val="FFFF00"/>
                    </a:solidFill>
                  </a:tcPr>
                </a:tc>
                <a:tc>
                  <a:txBody>
                    <a:bodyPr/>
                    <a:lstStyle/>
                    <a:p>
                      <a:pPr algn="ctr" rtl="0">
                        <a:lnSpc>
                          <a:spcPct val="115000"/>
                        </a:lnSpc>
                        <a:spcAft>
                          <a:spcPts val="0"/>
                        </a:spcAft>
                      </a:pPr>
                      <a:r>
                        <a:rPr lang="en-US" sz="1400" dirty="0">
                          <a:effectLst/>
                        </a:rPr>
                        <a:t>6.62</a:t>
                      </a:r>
                      <a:endParaRPr lang="en-US" sz="1200" dirty="0">
                        <a:effectLst/>
                        <a:latin typeface="Calibri"/>
                        <a:ea typeface="Calibri"/>
                        <a:cs typeface="Arial"/>
                      </a:endParaRPr>
                    </a:p>
                  </a:txBody>
                  <a:tcPr marL="9525" marR="9525" marT="9525" marB="0" anchor="ctr">
                    <a:solidFill>
                      <a:srgbClr val="FFFF00"/>
                    </a:solidFill>
                  </a:tcPr>
                </a:tc>
                <a:tc>
                  <a:txBody>
                    <a:bodyPr/>
                    <a:lstStyle/>
                    <a:p>
                      <a:pPr algn="ctr" rtl="0">
                        <a:lnSpc>
                          <a:spcPct val="115000"/>
                        </a:lnSpc>
                        <a:spcAft>
                          <a:spcPts val="0"/>
                        </a:spcAft>
                      </a:pPr>
                      <a:r>
                        <a:rPr lang="en-US" sz="1400" dirty="0">
                          <a:effectLst/>
                        </a:rPr>
                        <a:t>5.49</a:t>
                      </a:r>
                      <a:endParaRPr lang="en-US" sz="1200" dirty="0">
                        <a:effectLst/>
                        <a:latin typeface="Calibri"/>
                        <a:ea typeface="Calibri"/>
                        <a:cs typeface="Arial"/>
                      </a:endParaRPr>
                    </a:p>
                  </a:txBody>
                  <a:tcPr marL="9525" marR="9525" marT="9525" marB="0" anchor="ctr">
                    <a:solidFill>
                      <a:srgbClr val="FFFF00"/>
                    </a:solidFill>
                  </a:tcPr>
                </a:tc>
                <a:tc vMerge="1">
                  <a:txBody>
                    <a:bodyPr/>
                    <a:lstStyle/>
                    <a:p>
                      <a:pPr rtl="1"/>
                      <a:endParaRPr lang="ar-IQ"/>
                    </a:p>
                  </a:txBody>
                  <a:tcPr/>
                </a:tc>
              </a:tr>
            </a:tbl>
          </a:graphicData>
        </a:graphic>
      </p:graphicFrame>
      <p:sp>
        <p:nvSpPr>
          <p:cNvPr id="3" name="Rectangle 1"/>
          <p:cNvSpPr>
            <a:spLocks noChangeArrowheads="1"/>
          </p:cNvSpPr>
          <p:nvPr/>
        </p:nvSpPr>
        <p:spPr bwMode="auto">
          <a:xfrm>
            <a:off x="-1260648" y="171598"/>
            <a:ext cx="1010774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1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جدول (</a:t>
            </a:r>
            <a:r>
              <a:rPr kumimoji="0" lang="en-US" sz="1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(8</a:t>
            </a:r>
            <a:r>
              <a:rPr kumimoji="0" lang="ar-IQ" sz="1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يوضح قياس مستوى كل من  </a:t>
            </a: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ALT </a:t>
            </a:r>
            <a:r>
              <a:rPr kumimoji="0" lang="ar-IQ"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AST </a:t>
            </a:r>
            <a:r>
              <a:rPr kumimoji="0" lang="ar-IQ"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ALP  </a:t>
            </a:r>
            <a:r>
              <a:rPr kumimoji="0" lang="ar-IQ"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1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Total Bilirubin</a:t>
            </a:r>
            <a:r>
              <a:rPr kumimoji="0" lang="ar-IQ" sz="1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في النساء الحوامل والمراقبة وخلال فترات الحمل الثلاثة </a:t>
            </a:r>
            <a:endParaRPr kumimoji="0" lang="ar-IQ" sz="1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جدول 3"/>
          <p:cNvGraphicFramePr>
            <a:graphicFrameLocks noGrp="1"/>
          </p:cNvGraphicFramePr>
          <p:nvPr>
            <p:extLst>
              <p:ext uri="{D42A27DB-BD31-4B8C-83A1-F6EECF244321}">
                <p14:modId xmlns:p14="http://schemas.microsoft.com/office/powerpoint/2010/main" val="3163458334"/>
              </p:ext>
            </p:extLst>
          </p:nvPr>
        </p:nvGraphicFramePr>
        <p:xfrm>
          <a:off x="2195737" y="3068963"/>
          <a:ext cx="5688632" cy="3680460"/>
        </p:xfrm>
        <a:graphic>
          <a:graphicData uri="http://schemas.openxmlformats.org/drawingml/2006/table">
            <a:tbl>
              <a:tblPr firstRow="1" firstCol="1" bandRow="1">
                <a:tableStyleId>{5C22544A-7EE6-4342-B048-85BDC9FD1C3A}</a:tableStyleId>
              </a:tblPr>
              <a:tblGrid>
                <a:gridCol w="1591785"/>
                <a:gridCol w="1591785"/>
                <a:gridCol w="773502"/>
                <a:gridCol w="673082"/>
                <a:gridCol w="1058478"/>
              </a:tblGrid>
              <a:tr h="274316">
                <a:tc>
                  <a:txBody>
                    <a:bodyPr/>
                    <a:lstStyle/>
                    <a:p>
                      <a:pPr>
                        <a:lnSpc>
                          <a:spcPct val="115000"/>
                        </a:lnSpc>
                      </a:pPr>
                      <a:endParaRPr lang="en-US" sz="1600" dirty="0">
                        <a:effectLst/>
                        <a:latin typeface="Calibri"/>
                      </a:endParaRPr>
                    </a:p>
                  </a:txBody>
                  <a:tcPr marL="68580" marR="68580" marT="0" marB="0" anchor="ctr"/>
                </a:tc>
                <a:tc>
                  <a:txBody>
                    <a:bodyPr/>
                    <a:lstStyle/>
                    <a:p>
                      <a:pPr>
                        <a:lnSpc>
                          <a:spcPct val="115000"/>
                        </a:lnSpc>
                      </a:pPr>
                      <a:endParaRPr lang="en-US" sz="1600">
                        <a:effectLst/>
                        <a:latin typeface="Calibri"/>
                      </a:endParaRPr>
                    </a:p>
                  </a:txBody>
                  <a:tcPr marL="68580" marR="68580" marT="0" marB="0" anchor="ctr"/>
                </a:tc>
                <a:tc>
                  <a:txBody>
                    <a:bodyPr/>
                    <a:lstStyle/>
                    <a:p>
                      <a:pPr algn="ctr" rtl="0">
                        <a:lnSpc>
                          <a:spcPct val="115000"/>
                        </a:lnSpc>
                        <a:spcAft>
                          <a:spcPts val="0"/>
                        </a:spcAft>
                      </a:pPr>
                      <a:r>
                        <a:rPr lang="en-US" sz="1600" dirty="0">
                          <a:effectLst/>
                        </a:rPr>
                        <a:t>Mean</a:t>
                      </a:r>
                      <a:endParaRPr lang="en-US" sz="16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effectLst/>
                        </a:rPr>
                        <a:t>SD</a:t>
                      </a:r>
                      <a:endParaRPr lang="en-US" sz="16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effectLst/>
                        </a:rPr>
                        <a:t>p value</a:t>
                      </a:r>
                      <a:endParaRPr lang="en-US" sz="1600" dirty="0">
                        <a:effectLst/>
                        <a:latin typeface="Calibri"/>
                        <a:ea typeface="Calibri"/>
                        <a:cs typeface="Arial"/>
                      </a:endParaRPr>
                    </a:p>
                  </a:txBody>
                  <a:tcPr marL="68580" marR="68580" marT="0" marB="0" anchor="ctr"/>
                </a:tc>
              </a:tr>
              <a:tr h="274316">
                <a:tc rowSpan="3">
                  <a:txBody>
                    <a:bodyPr/>
                    <a:lstStyle/>
                    <a:p>
                      <a:pPr algn="ctr" rtl="0">
                        <a:lnSpc>
                          <a:spcPct val="115000"/>
                        </a:lnSpc>
                        <a:spcAft>
                          <a:spcPts val="0"/>
                        </a:spcAft>
                      </a:pPr>
                      <a:r>
                        <a:rPr lang="en-US" sz="1600" dirty="0">
                          <a:effectLst/>
                        </a:rPr>
                        <a:t>ALT</a:t>
                      </a:r>
                      <a:endParaRPr lang="en-US" sz="16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a:effectLst/>
                        </a:rPr>
                        <a:t>First trimester</a:t>
                      </a:r>
                      <a:endParaRPr lang="en-US" sz="16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effectLst/>
                        </a:rPr>
                        <a:t>16.04</a:t>
                      </a:r>
                      <a:endParaRPr lang="en-US" sz="16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effectLst/>
                        </a:rPr>
                        <a:t>4.60</a:t>
                      </a:r>
                      <a:endParaRPr lang="en-US" sz="1600" dirty="0">
                        <a:effectLst/>
                        <a:latin typeface="Calibri"/>
                        <a:ea typeface="Calibri"/>
                        <a:cs typeface="Arial"/>
                      </a:endParaRPr>
                    </a:p>
                  </a:txBody>
                  <a:tcPr marL="68580" marR="68580" marT="0" marB="0" anchor="ctr"/>
                </a:tc>
                <a:tc rowSpan="3">
                  <a:txBody>
                    <a:bodyPr/>
                    <a:lstStyle/>
                    <a:p>
                      <a:pPr algn="ctr" rtl="0">
                        <a:lnSpc>
                          <a:spcPct val="115000"/>
                        </a:lnSpc>
                        <a:spcAft>
                          <a:spcPts val="0"/>
                        </a:spcAft>
                      </a:pPr>
                      <a:r>
                        <a:rPr lang="en-US" sz="1600" dirty="0">
                          <a:effectLst/>
                        </a:rPr>
                        <a:t>0.220</a:t>
                      </a:r>
                      <a:r>
                        <a:rPr lang="en-US" sz="1600" baseline="30000" dirty="0">
                          <a:effectLst/>
                        </a:rPr>
                        <a:t> NS</a:t>
                      </a:r>
                      <a:endParaRPr lang="en-US" sz="1600" dirty="0">
                        <a:effectLst/>
                        <a:latin typeface="Calibri"/>
                        <a:ea typeface="Calibri"/>
                        <a:cs typeface="Arial"/>
                      </a:endParaRPr>
                    </a:p>
                  </a:txBody>
                  <a:tcPr marL="68580" marR="68580" marT="0" marB="0" anchor="ctr">
                    <a:solidFill>
                      <a:srgbClr val="FFFF00"/>
                    </a:solidFill>
                  </a:tcPr>
                </a:tc>
              </a:tr>
              <a:tr h="274316">
                <a:tc vMerge="1">
                  <a:txBody>
                    <a:bodyPr/>
                    <a:lstStyle/>
                    <a:p>
                      <a:pPr rtl="1"/>
                      <a:endParaRPr lang="ar-IQ"/>
                    </a:p>
                  </a:txBody>
                  <a:tcPr/>
                </a:tc>
                <a:tc>
                  <a:txBody>
                    <a:bodyPr/>
                    <a:lstStyle/>
                    <a:p>
                      <a:pPr algn="ctr" rtl="0">
                        <a:lnSpc>
                          <a:spcPct val="115000"/>
                        </a:lnSpc>
                        <a:spcAft>
                          <a:spcPts val="0"/>
                        </a:spcAft>
                      </a:pPr>
                      <a:r>
                        <a:rPr lang="en-US" sz="1600" dirty="0">
                          <a:effectLst/>
                        </a:rPr>
                        <a:t>Second trimester</a:t>
                      </a:r>
                      <a:endParaRPr lang="en-US" sz="1600" dirty="0">
                        <a:effectLst/>
                        <a:latin typeface="Calibri"/>
                        <a:ea typeface="Calibri"/>
                        <a:cs typeface="Arial"/>
                      </a:endParaRPr>
                    </a:p>
                  </a:txBody>
                  <a:tcPr marL="68580" marR="68580" marT="0" marB="0" anchor="ctr">
                    <a:solidFill>
                      <a:srgbClr val="FFFF00"/>
                    </a:solidFill>
                  </a:tcPr>
                </a:tc>
                <a:tc>
                  <a:txBody>
                    <a:bodyPr/>
                    <a:lstStyle/>
                    <a:p>
                      <a:pPr algn="ctr" rtl="0">
                        <a:lnSpc>
                          <a:spcPct val="115000"/>
                        </a:lnSpc>
                        <a:spcAft>
                          <a:spcPts val="0"/>
                        </a:spcAft>
                      </a:pPr>
                      <a:r>
                        <a:rPr lang="en-US" sz="1600" dirty="0">
                          <a:effectLst/>
                        </a:rPr>
                        <a:t>13.25</a:t>
                      </a:r>
                      <a:endParaRPr lang="en-US" sz="1600" dirty="0">
                        <a:effectLst/>
                        <a:latin typeface="Calibri"/>
                        <a:ea typeface="Calibri"/>
                        <a:cs typeface="Arial"/>
                      </a:endParaRPr>
                    </a:p>
                  </a:txBody>
                  <a:tcPr marL="68580" marR="68580" marT="0" marB="0" anchor="ctr">
                    <a:solidFill>
                      <a:srgbClr val="FFFF00"/>
                    </a:solidFill>
                  </a:tcPr>
                </a:tc>
                <a:tc>
                  <a:txBody>
                    <a:bodyPr/>
                    <a:lstStyle/>
                    <a:p>
                      <a:pPr algn="ctr" rtl="0">
                        <a:lnSpc>
                          <a:spcPct val="115000"/>
                        </a:lnSpc>
                        <a:spcAft>
                          <a:spcPts val="0"/>
                        </a:spcAft>
                      </a:pPr>
                      <a:r>
                        <a:rPr lang="en-US" sz="1600" dirty="0">
                          <a:effectLst/>
                        </a:rPr>
                        <a:t>5.05</a:t>
                      </a:r>
                      <a:endParaRPr lang="en-US" sz="1600" dirty="0">
                        <a:effectLst/>
                        <a:latin typeface="Calibri"/>
                        <a:ea typeface="Calibri"/>
                        <a:cs typeface="Arial"/>
                      </a:endParaRPr>
                    </a:p>
                  </a:txBody>
                  <a:tcPr marL="68580" marR="68580" marT="0" marB="0" anchor="ctr">
                    <a:solidFill>
                      <a:srgbClr val="FFFF00"/>
                    </a:solidFill>
                  </a:tcPr>
                </a:tc>
                <a:tc vMerge="1">
                  <a:txBody>
                    <a:bodyPr/>
                    <a:lstStyle/>
                    <a:p>
                      <a:pPr rtl="1"/>
                      <a:endParaRPr lang="ar-IQ"/>
                    </a:p>
                  </a:txBody>
                  <a:tcPr/>
                </a:tc>
              </a:tr>
              <a:tr h="274316">
                <a:tc vMerge="1">
                  <a:txBody>
                    <a:bodyPr/>
                    <a:lstStyle/>
                    <a:p>
                      <a:pPr rtl="1"/>
                      <a:endParaRPr lang="ar-IQ"/>
                    </a:p>
                  </a:txBody>
                  <a:tcPr/>
                </a:tc>
                <a:tc>
                  <a:txBody>
                    <a:bodyPr/>
                    <a:lstStyle/>
                    <a:p>
                      <a:pPr algn="ctr" rtl="0">
                        <a:lnSpc>
                          <a:spcPct val="115000"/>
                        </a:lnSpc>
                        <a:spcAft>
                          <a:spcPts val="0"/>
                        </a:spcAft>
                      </a:pPr>
                      <a:r>
                        <a:rPr lang="en-US" sz="1600">
                          <a:effectLst/>
                        </a:rPr>
                        <a:t>Third trimester</a:t>
                      </a:r>
                      <a:endParaRPr lang="en-US" sz="16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effectLst/>
                        </a:rPr>
                        <a:t>13.93</a:t>
                      </a:r>
                      <a:endParaRPr lang="en-US" sz="16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effectLst/>
                        </a:rPr>
                        <a:t>8.77</a:t>
                      </a:r>
                      <a:endParaRPr lang="en-US" sz="1600" dirty="0">
                        <a:effectLst/>
                        <a:latin typeface="Calibri"/>
                        <a:ea typeface="Calibri"/>
                        <a:cs typeface="Arial"/>
                      </a:endParaRPr>
                    </a:p>
                  </a:txBody>
                  <a:tcPr marL="68580" marR="68580" marT="0" marB="0" anchor="ctr"/>
                </a:tc>
                <a:tc vMerge="1">
                  <a:txBody>
                    <a:bodyPr/>
                    <a:lstStyle/>
                    <a:p>
                      <a:pPr rtl="1"/>
                      <a:endParaRPr lang="ar-IQ"/>
                    </a:p>
                  </a:txBody>
                  <a:tcPr/>
                </a:tc>
              </a:tr>
              <a:tr h="274316">
                <a:tc rowSpan="3">
                  <a:txBody>
                    <a:bodyPr/>
                    <a:lstStyle/>
                    <a:p>
                      <a:pPr algn="ctr" rtl="0">
                        <a:lnSpc>
                          <a:spcPct val="115000"/>
                        </a:lnSpc>
                        <a:spcAft>
                          <a:spcPts val="0"/>
                        </a:spcAft>
                      </a:pPr>
                      <a:r>
                        <a:rPr lang="en-US" sz="1600" dirty="0">
                          <a:effectLst/>
                        </a:rPr>
                        <a:t>AST</a:t>
                      </a:r>
                      <a:endParaRPr lang="en-US" sz="16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effectLst/>
                        </a:rPr>
                        <a:t>First trimester</a:t>
                      </a:r>
                      <a:endParaRPr lang="en-US" sz="1600" dirty="0">
                        <a:effectLst/>
                        <a:latin typeface="Calibri"/>
                        <a:ea typeface="Calibri"/>
                        <a:cs typeface="Arial"/>
                      </a:endParaRPr>
                    </a:p>
                  </a:txBody>
                  <a:tcPr marL="68580" marR="68580" marT="0" marB="0" anchor="ctr">
                    <a:solidFill>
                      <a:srgbClr val="FFFF00"/>
                    </a:solidFill>
                  </a:tcPr>
                </a:tc>
                <a:tc>
                  <a:txBody>
                    <a:bodyPr/>
                    <a:lstStyle/>
                    <a:p>
                      <a:pPr algn="ctr" rtl="0">
                        <a:lnSpc>
                          <a:spcPct val="115000"/>
                        </a:lnSpc>
                        <a:spcAft>
                          <a:spcPts val="0"/>
                        </a:spcAft>
                      </a:pPr>
                      <a:r>
                        <a:rPr lang="en-US" sz="1600" dirty="0">
                          <a:effectLst/>
                        </a:rPr>
                        <a:t>17.54</a:t>
                      </a:r>
                      <a:endParaRPr lang="en-US" sz="1600" dirty="0">
                        <a:effectLst/>
                        <a:latin typeface="Calibri"/>
                        <a:ea typeface="Calibri"/>
                        <a:cs typeface="Arial"/>
                      </a:endParaRPr>
                    </a:p>
                  </a:txBody>
                  <a:tcPr marL="68580" marR="68580" marT="0" marB="0" anchor="ctr">
                    <a:solidFill>
                      <a:srgbClr val="FFFF00"/>
                    </a:solidFill>
                  </a:tcPr>
                </a:tc>
                <a:tc>
                  <a:txBody>
                    <a:bodyPr/>
                    <a:lstStyle/>
                    <a:p>
                      <a:pPr algn="ctr" rtl="0">
                        <a:lnSpc>
                          <a:spcPct val="115000"/>
                        </a:lnSpc>
                        <a:spcAft>
                          <a:spcPts val="0"/>
                        </a:spcAft>
                      </a:pPr>
                      <a:r>
                        <a:rPr lang="en-US" sz="1600" dirty="0">
                          <a:effectLst/>
                        </a:rPr>
                        <a:t>2.53</a:t>
                      </a:r>
                      <a:endParaRPr lang="en-US" sz="1600" dirty="0">
                        <a:effectLst/>
                        <a:latin typeface="Calibri"/>
                        <a:ea typeface="Calibri"/>
                        <a:cs typeface="Arial"/>
                      </a:endParaRPr>
                    </a:p>
                  </a:txBody>
                  <a:tcPr marL="68580" marR="68580" marT="0" marB="0" anchor="ctr">
                    <a:solidFill>
                      <a:srgbClr val="FFFF00"/>
                    </a:solidFill>
                  </a:tcPr>
                </a:tc>
                <a:tc rowSpan="3">
                  <a:txBody>
                    <a:bodyPr/>
                    <a:lstStyle/>
                    <a:p>
                      <a:pPr algn="ctr" rtl="0">
                        <a:lnSpc>
                          <a:spcPct val="115000"/>
                        </a:lnSpc>
                        <a:spcAft>
                          <a:spcPts val="0"/>
                        </a:spcAft>
                      </a:pPr>
                      <a:r>
                        <a:rPr lang="en-US" sz="1600" dirty="0">
                          <a:effectLst/>
                        </a:rPr>
                        <a:t>0.513</a:t>
                      </a:r>
                      <a:r>
                        <a:rPr lang="en-US" sz="1600" baseline="30000" dirty="0">
                          <a:effectLst/>
                        </a:rPr>
                        <a:t> NS</a:t>
                      </a:r>
                      <a:endParaRPr lang="en-US" sz="1600" dirty="0">
                        <a:effectLst/>
                        <a:latin typeface="Calibri"/>
                        <a:ea typeface="Calibri"/>
                        <a:cs typeface="Arial"/>
                      </a:endParaRPr>
                    </a:p>
                  </a:txBody>
                  <a:tcPr marL="68580" marR="68580" marT="0" marB="0" anchor="ctr">
                    <a:solidFill>
                      <a:srgbClr val="FFFF00"/>
                    </a:solidFill>
                  </a:tcPr>
                </a:tc>
              </a:tr>
              <a:tr h="274316">
                <a:tc vMerge="1">
                  <a:txBody>
                    <a:bodyPr/>
                    <a:lstStyle/>
                    <a:p>
                      <a:pPr rtl="1"/>
                      <a:endParaRPr lang="ar-IQ"/>
                    </a:p>
                  </a:txBody>
                  <a:tcPr/>
                </a:tc>
                <a:tc>
                  <a:txBody>
                    <a:bodyPr/>
                    <a:lstStyle/>
                    <a:p>
                      <a:pPr algn="ctr" rtl="0">
                        <a:lnSpc>
                          <a:spcPct val="115000"/>
                        </a:lnSpc>
                        <a:spcAft>
                          <a:spcPts val="0"/>
                        </a:spcAft>
                      </a:pPr>
                      <a:r>
                        <a:rPr lang="en-US" sz="1600">
                          <a:effectLst/>
                        </a:rPr>
                        <a:t>Second trimester</a:t>
                      </a:r>
                      <a:endParaRPr lang="en-US" sz="16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effectLst/>
                        </a:rPr>
                        <a:t>17.60</a:t>
                      </a:r>
                      <a:endParaRPr lang="en-US" sz="16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effectLst/>
                        </a:rPr>
                        <a:t>3.94</a:t>
                      </a:r>
                      <a:endParaRPr lang="en-US" sz="1600" dirty="0">
                        <a:effectLst/>
                        <a:latin typeface="Calibri"/>
                        <a:ea typeface="Calibri"/>
                        <a:cs typeface="Arial"/>
                      </a:endParaRPr>
                    </a:p>
                  </a:txBody>
                  <a:tcPr marL="68580" marR="68580" marT="0" marB="0" anchor="ctr"/>
                </a:tc>
                <a:tc vMerge="1">
                  <a:txBody>
                    <a:bodyPr/>
                    <a:lstStyle/>
                    <a:p>
                      <a:pPr rtl="1"/>
                      <a:endParaRPr lang="ar-IQ"/>
                    </a:p>
                  </a:txBody>
                  <a:tcPr/>
                </a:tc>
              </a:tr>
              <a:tr h="274316">
                <a:tc vMerge="1">
                  <a:txBody>
                    <a:bodyPr/>
                    <a:lstStyle/>
                    <a:p>
                      <a:pPr rtl="1"/>
                      <a:endParaRPr lang="ar-IQ"/>
                    </a:p>
                  </a:txBody>
                  <a:tcPr/>
                </a:tc>
                <a:tc>
                  <a:txBody>
                    <a:bodyPr/>
                    <a:lstStyle/>
                    <a:p>
                      <a:pPr algn="ctr" rtl="0">
                        <a:lnSpc>
                          <a:spcPct val="115000"/>
                        </a:lnSpc>
                        <a:spcAft>
                          <a:spcPts val="0"/>
                        </a:spcAft>
                      </a:pPr>
                      <a:r>
                        <a:rPr lang="en-US" sz="1600">
                          <a:effectLst/>
                        </a:rPr>
                        <a:t>Third trimester</a:t>
                      </a:r>
                      <a:endParaRPr lang="en-US" sz="16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effectLst/>
                        </a:rPr>
                        <a:t>18.78</a:t>
                      </a:r>
                      <a:endParaRPr lang="en-US" sz="16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effectLst/>
                        </a:rPr>
                        <a:t>6.58</a:t>
                      </a:r>
                      <a:endParaRPr lang="en-US" sz="1600" dirty="0">
                        <a:effectLst/>
                        <a:latin typeface="Calibri"/>
                        <a:ea typeface="Calibri"/>
                        <a:cs typeface="Arial"/>
                      </a:endParaRPr>
                    </a:p>
                  </a:txBody>
                  <a:tcPr marL="68580" marR="68580" marT="0" marB="0" anchor="ctr"/>
                </a:tc>
                <a:tc vMerge="1">
                  <a:txBody>
                    <a:bodyPr/>
                    <a:lstStyle/>
                    <a:p>
                      <a:pPr rtl="1"/>
                      <a:endParaRPr lang="ar-IQ"/>
                    </a:p>
                  </a:txBody>
                  <a:tcPr/>
                </a:tc>
              </a:tr>
              <a:tr h="274316">
                <a:tc rowSpan="3">
                  <a:txBody>
                    <a:bodyPr/>
                    <a:lstStyle/>
                    <a:p>
                      <a:pPr algn="ctr" rtl="0">
                        <a:lnSpc>
                          <a:spcPct val="115000"/>
                        </a:lnSpc>
                        <a:spcAft>
                          <a:spcPts val="0"/>
                        </a:spcAft>
                      </a:pPr>
                      <a:r>
                        <a:rPr lang="en-US" sz="1600" dirty="0">
                          <a:effectLst/>
                        </a:rPr>
                        <a:t>ALP</a:t>
                      </a:r>
                      <a:endParaRPr lang="en-US" sz="16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a:effectLst/>
                        </a:rPr>
                        <a:t>First trimester</a:t>
                      </a:r>
                      <a:endParaRPr lang="en-US" sz="16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effectLst/>
                        </a:rPr>
                        <a:t>70.93</a:t>
                      </a:r>
                      <a:endParaRPr lang="en-US" sz="16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effectLst/>
                        </a:rPr>
                        <a:t>18.73</a:t>
                      </a:r>
                      <a:endParaRPr lang="en-US" sz="1600" dirty="0">
                        <a:effectLst/>
                        <a:latin typeface="Calibri"/>
                        <a:ea typeface="Calibri"/>
                        <a:cs typeface="Arial"/>
                      </a:endParaRPr>
                    </a:p>
                  </a:txBody>
                  <a:tcPr marL="68580" marR="68580" marT="0" marB="0" anchor="ctr"/>
                </a:tc>
                <a:tc rowSpan="3">
                  <a:txBody>
                    <a:bodyPr/>
                    <a:lstStyle/>
                    <a:p>
                      <a:pPr algn="ctr" rtl="0">
                        <a:lnSpc>
                          <a:spcPct val="115000"/>
                        </a:lnSpc>
                        <a:spcAft>
                          <a:spcPts val="0"/>
                        </a:spcAft>
                      </a:pPr>
                      <a:r>
                        <a:rPr lang="en-US" sz="1600" dirty="0">
                          <a:solidFill>
                            <a:srgbClr val="FF0000"/>
                          </a:solidFill>
                          <a:effectLst/>
                        </a:rPr>
                        <a:t>&lt;0.001**</a:t>
                      </a:r>
                      <a:endParaRPr lang="en-US" sz="1600" dirty="0">
                        <a:solidFill>
                          <a:srgbClr val="FF0000"/>
                        </a:solidFill>
                        <a:effectLst/>
                        <a:latin typeface="Calibri"/>
                        <a:ea typeface="Calibri"/>
                        <a:cs typeface="Arial"/>
                      </a:endParaRPr>
                    </a:p>
                  </a:txBody>
                  <a:tcPr marL="68580" marR="68580" marT="0" marB="0" anchor="ctr"/>
                </a:tc>
              </a:tr>
              <a:tr h="274316">
                <a:tc vMerge="1">
                  <a:txBody>
                    <a:bodyPr/>
                    <a:lstStyle/>
                    <a:p>
                      <a:pPr rtl="1"/>
                      <a:endParaRPr lang="ar-IQ"/>
                    </a:p>
                  </a:txBody>
                  <a:tcPr/>
                </a:tc>
                <a:tc>
                  <a:txBody>
                    <a:bodyPr/>
                    <a:lstStyle/>
                    <a:p>
                      <a:pPr algn="ctr" rtl="0">
                        <a:lnSpc>
                          <a:spcPct val="115000"/>
                        </a:lnSpc>
                        <a:spcAft>
                          <a:spcPts val="0"/>
                        </a:spcAft>
                      </a:pPr>
                      <a:r>
                        <a:rPr lang="en-US" sz="1600">
                          <a:effectLst/>
                        </a:rPr>
                        <a:t>Second trimester</a:t>
                      </a:r>
                      <a:endParaRPr lang="en-US" sz="16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effectLst/>
                        </a:rPr>
                        <a:t>74.56</a:t>
                      </a:r>
                      <a:endParaRPr lang="en-US" sz="16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effectLst/>
                        </a:rPr>
                        <a:t>27.50</a:t>
                      </a:r>
                      <a:endParaRPr lang="en-US" sz="1600" dirty="0">
                        <a:effectLst/>
                        <a:latin typeface="Calibri"/>
                        <a:ea typeface="Calibri"/>
                        <a:cs typeface="Arial"/>
                      </a:endParaRPr>
                    </a:p>
                  </a:txBody>
                  <a:tcPr marL="68580" marR="68580" marT="0" marB="0" anchor="ctr"/>
                </a:tc>
                <a:tc vMerge="1">
                  <a:txBody>
                    <a:bodyPr/>
                    <a:lstStyle/>
                    <a:p>
                      <a:pPr rtl="1"/>
                      <a:endParaRPr lang="ar-IQ"/>
                    </a:p>
                  </a:txBody>
                  <a:tcPr/>
                </a:tc>
              </a:tr>
              <a:tr h="274316">
                <a:tc vMerge="1">
                  <a:txBody>
                    <a:bodyPr/>
                    <a:lstStyle/>
                    <a:p>
                      <a:pPr rtl="1"/>
                      <a:endParaRPr lang="ar-IQ"/>
                    </a:p>
                  </a:txBody>
                  <a:tcPr/>
                </a:tc>
                <a:tc>
                  <a:txBody>
                    <a:bodyPr/>
                    <a:lstStyle/>
                    <a:p>
                      <a:pPr algn="ctr" rtl="0">
                        <a:lnSpc>
                          <a:spcPct val="115000"/>
                        </a:lnSpc>
                        <a:spcAft>
                          <a:spcPts val="0"/>
                        </a:spcAft>
                      </a:pPr>
                      <a:r>
                        <a:rPr lang="en-US" sz="1600" dirty="0">
                          <a:solidFill>
                            <a:srgbClr val="FF0000"/>
                          </a:solidFill>
                          <a:effectLst/>
                        </a:rPr>
                        <a:t>Third trimester</a:t>
                      </a:r>
                      <a:endParaRPr lang="en-US" sz="1600" dirty="0">
                        <a:solidFill>
                          <a:srgbClr val="FF0000"/>
                        </a:solidFill>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solidFill>
                            <a:srgbClr val="FF0000"/>
                          </a:solidFill>
                          <a:effectLst/>
                        </a:rPr>
                        <a:t>160.59</a:t>
                      </a:r>
                      <a:endParaRPr lang="en-US" sz="1600" dirty="0">
                        <a:solidFill>
                          <a:srgbClr val="FF0000"/>
                        </a:solidFill>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solidFill>
                            <a:srgbClr val="FF0000"/>
                          </a:solidFill>
                          <a:effectLst/>
                        </a:rPr>
                        <a:t>82.05</a:t>
                      </a:r>
                      <a:endParaRPr lang="en-US" sz="1600" dirty="0">
                        <a:solidFill>
                          <a:srgbClr val="FF0000"/>
                        </a:solidFill>
                        <a:effectLst/>
                        <a:latin typeface="Calibri"/>
                        <a:ea typeface="Calibri"/>
                        <a:cs typeface="Arial"/>
                      </a:endParaRPr>
                    </a:p>
                  </a:txBody>
                  <a:tcPr marL="68580" marR="68580" marT="0" marB="0" anchor="ctr"/>
                </a:tc>
                <a:tc vMerge="1">
                  <a:txBody>
                    <a:bodyPr/>
                    <a:lstStyle/>
                    <a:p>
                      <a:pPr rtl="1"/>
                      <a:endParaRPr lang="ar-IQ"/>
                    </a:p>
                  </a:txBody>
                  <a:tcPr/>
                </a:tc>
              </a:tr>
              <a:tr h="274316">
                <a:tc rowSpan="3">
                  <a:txBody>
                    <a:bodyPr/>
                    <a:lstStyle/>
                    <a:p>
                      <a:pPr algn="ctr" rtl="0">
                        <a:lnSpc>
                          <a:spcPct val="115000"/>
                        </a:lnSpc>
                        <a:spcAft>
                          <a:spcPts val="0"/>
                        </a:spcAft>
                      </a:pPr>
                      <a:r>
                        <a:rPr lang="en-US" sz="1600">
                          <a:effectLst/>
                        </a:rPr>
                        <a:t>Total Bilirubin</a:t>
                      </a:r>
                      <a:endParaRPr lang="en-US" sz="16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effectLst/>
                        </a:rPr>
                        <a:t>First trimester</a:t>
                      </a:r>
                      <a:endParaRPr lang="en-US" sz="16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effectLst/>
                        </a:rPr>
                        <a:t>9.23</a:t>
                      </a:r>
                      <a:endParaRPr lang="en-US" sz="16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effectLst/>
                        </a:rPr>
                        <a:t>8.24</a:t>
                      </a:r>
                      <a:endParaRPr lang="en-US" sz="1600" dirty="0">
                        <a:effectLst/>
                        <a:latin typeface="Calibri"/>
                        <a:ea typeface="Calibri"/>
                        <a:cs typeface="Arial"/>
                      </a:endParaRPr>
                    </a:p>
                  </a:txBody>
                  <a:tcPr marL="68580" marR="68580" marT="0" marB="0" anchor="ctr"/>
                </a:tc>
                <a:tc rowSpan="3">
                  <a:txBody>
                    <a:bodyPr/>
                    <a:lstStyle/>
                    <a:p>
                      <a:pPr algn="ctr" rtl="0">
                        <a:lnSpc>
                          <a:spcPct val="115000"/>
                        </a:lnSpc>
                        <a:spcAft>
                          <a:spcPts val="0"/>
                        </a:spcAft>
                      </a:pPr>
                      <a:r>
                        <a:rPr lang="en-US" sz="1800" dirty="0">
                          <a:effectLst/>
                        </a:rPr>
                        <a:t>0.005*</a:t>
                      </a:r>
                      <a:endParaRPr lang="en-US" sz="1800" dirty="0">
                        <a:effectLst/>
                        <a:latin typeface="Calibri"/>
                        <a:ea typeface="Calibri"/>
                        <a:cs typeface="Arial"/>
                      </a:endParaRPr>
                    </a:p>
                  </a:txBody>
                  <a:tcPr marL="68580" marR="68580" marT="0" marB="0" anchor="ctr">
                    <a:solidFill>
                      <a:srgbClr val="FFFF00"/>
                    </a:solidFill>
                  </a:tcPr>
                </a:tc>
              </a:tr>
              <a:tr h="274316">
                <a:tc vMerge="1">
                  <a:txBody>
                    <a:bodyPr/>
                    <a:lstStyle/>
                    <a:p>
                      <a:pPr rtl="1"/>
                      <a:endParaRPr lang="ar-IQ"/>
                    </a:p>
                  </a:txBody>
                  <a:tcPr/>
                </a:tc>
                <a:tc>
                  <a:txBody>
                    <a:bodyPr/>
                    <a:lstStyle/>
                    <a:p>
                      <a:pPr algn="ctr" rtl="0">
                        <a:lnSpc>
                          <a:spcPct val="115000"/>
                        </a:lnSpc>
                        <a:spcAft>
                          <a:spcPts val="0"/>
                        </a:spcAft>
                      </a:pPr>
                      <a:r>
                        <a:rPr lang="en-US" sz="1600" dirty="0">
                          <a:effectLst/>
                        </a:rPr>
                        <a:t>Second trimester</a:t>
                      </a:r>
                      <a:endParaRPr lang="en-US" sz="16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effectLst/>
                        </a:rPr>
                        <a:t>5.34</a:t>
                      </a:r>
                      <a:endParaRPr lang="en-US" sz="16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effectLst/>
                        </a:rPr>
                        <a:t>2.88</a:t>
                      </a:r>
                      <a:endParaRPr lang="en-US" sz="1600" dirty="0">
                        <a:effectLst/>
                        <a:latin typeface="Calibri"/>
                        <a:ea typeface="Calibri"/>
                        <a:cs typeface="Arial"/>
                      </a:endParaRPr>
                    </a:p>
                  </a:txBody>
                  <a:tcPr marL="68580" marR="68580" marT="0" marB="0" anchor="ctr"/>
                </a:tc>
                <a:tc vMerge="1">
                  <a:txBody>
                    <a:bodyPr/>
                    <a:lstStyle/>
                    <a:p>
                      <a:pPr rtl="1"/>
                      <a:endParaRPr lang="ar-IQ"/>
                    </a:p>
                  </a:txBody>
                  <a:tcPr/>
                </a:tc>
              </a:tr>
              <a:tr h="308605">
                <a:tc vMerge="1">
                  <a:txBody>
                    <a:bodyPr/>
                    <a:lstStyle/>
                    <a:p>
                      <a:pPr rtl="1"/>
                      <a:endParaRPr lang="ar-IQ"/>
                    </a:p>
                  </a:txBody>
                  <a:tcPr/>
                </a:tc>
                <a:tc>
                  <a:txBody>
                    <a:bodyPr/>
                    <a:lstStyle/>
                    <a:p>
                      <a:pPr algn="ctr" rtl="0">
                        <a:lnSpc>
                          <a:spcPct val="115000"/>
                        </a:lnSpc>
                        <a:spcAft>
                          <a:spcPts val="0"/>
                        </a:spcAft>
                      </a:pPr>
                      <a:r>
                        <a:rPr lang="en-US" sz="1800" dirty="0">
                          <a:effectLst/>
                        </a:rPr>
                        <a:t>Third trimester</a:t>
                      </a:r>
                      <a:endParaRPr lang="en-US" sz="1800" dirty="0">
                        <a:effectLst/>
                        <a:latin typeface="Calibri"/>
                        <a:ea typeface="Calibri"/>
                        <a:cs typeface="Arial"/>
                      </a:endParaRPr>
                    </a:p>
                  </a:txBody>
                  <a:tcPr marL="68580" marR="68580" marT="0" marB="0" anchor="ctr">
                    <a:solidFill>
                      <a:srgbClr val="FFFF00"/>
                    </a:solidFill>
                  </a:tcPr>
                </a:tc>
                <a:tc>
                  <a:txBody>
                    <a:bodyPr/>
                    <a:lstStyle/>
                    <a:p>
                      <a:pPr algn="ctr" rtl="0">
                        <a:lnSpc>
                          <a:spcPct val="115000"/>
                        </a:lnSpc>
                        <a:spcAft>
                          <a:spcPts val="0"/>
                        </a:spcAft>
                      </a:pPr>
                      <a:r>
                        <a:rPr lang="en-US" sz="1800" dirty="0">
                          <a:effectLst/>
                        </a:rPr>
                        <a:t>5.28</a:t>
                      </a:r>
                      <a:endParaRPr lang="en-US" sz="1800" dirty="0">
                        <a:effectLst/>
                        <a:latin typeface="Calibri"/>
                        <a:ea typeface="Calibri"/>
                        <a:cs typeface="Arial"/>
                      </a:endParaRPr>
                    </a:p>
                  </a:txBody>
                  <a:tcPr marL="68580" marR="68580" marT="0" marB="0" anchor="ctr">
                    <a:solidFill>
                      <a:srgbClr val="FFFF00"/>
                    </a:solidFill>
                  </a:tcPr>
                </a:tc>
                <a:tc>
                  <a:txBody>
                    <a:bodyPr/>
                    <a:lstStyle/>
                    <a:p>
                      <a:pPr algn="ctr" rtl="0">
                        <a:lnSpc>
                          <a:spcPct val="115000"/>
                        </a:lnSpc>
                        <a:spcAft>
                          <a:spcPts val="0"/>
                        </a:spcAft>
                      </a:pPr>
                      <a:r>
                        <a:rPr lang="en-US" sz="1800" dirty="0">
                          <a:effectLst/>
                        </a:rPr>
                        <a:t>2.40</a:t>
                      </a:r>
                      <a:endParaRPr lang="en-US" sz="1800" dirty="0">
                        <a:effectLst/>
                        <a:latin typeface="Calibri"/>
                        <a:ea typeface="Calibri"/>
                        <a:cs typeface="Arial"/>
                      </a:endParaRPr>
                    </a:p>
                  </a:txBody>
                  <a:tcPr marL="68580" marR="68580" marT="0" marB="0" anchor="ctr">
                    <a:solidFill>
                      <a:srgbClr val="FFFF00"/>
                    </a:solidFill>
                  </a:tcPr>
                </a:tc>
                <a:tc vMerge="1">
                  <a:txBody>
                    <a:bodyPr/>
                    <a:lstStyle/>
                    <a:p>
                      <a:pPr rtl="1"/>
                      <a:endParaRPr lang="ar-IQ"/>
                    </a:p>
                  </a:txBody>
                  <a:tcPr/>
                </a:tc>
              </a:tr>
            </a:tbl>
          </a:graphicData>
        </a:graphic>
      </p:graphicFrame>
    </p:spTree>
    <p:extLst>
      <p:ext uri="{BB962C8B-B14F-4D97-AF65-F5344CB8AC3E}">
        <p14:creationId xmlns:p14="http://schemas.microsoft.com/office/powerpoint/2010/main" val="35131964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3309575253"/>
              </p:ext>
            </p:extLst>
          </p:nvPr>
        </p:nvGraphicFramePr>
        <p:xfrm>
          <a:off x="1835696" y="941685"/>
          <a:ext cx="6480719" cy="1826390"/>
        </p:xfrm>
        <a:graphic>
          <a:graphicData uri="http://schemas.openxmlformats.org/drawingml/2006/table">
            <a:tbl>
              <a:tblPr firstRow="1" firstCol="1" bandRow="1">
                <a:tableStyleId>{5C22544A-7EE6-4342-B048-85BDC9FD1C3A}</a:tableStyleId>
              </a:tblPr>
              <a:tblGrid>
                <a:gridCol w="1978039"/>
                <a:gridCol w="1125670"/>
                <a:gridCol w="1125670"/>
                <a:gridCol w="1125670"/>
                <a:gridCol w="1125670"/>
              </a:tblGrid>
              <a:tr h="365278">
                <a:tc>
                  <a:txBody>
                    <a:bodyPr/>
                    <a:lstStyle/>
                    <a:p>
                      <a:pPr algn="r">
                        <a:lnSpc>
                          <a:spcPct val="115000"/>
                        </a:lnSpc>
                      </a:pPr>
                      <a:endParaRPr lang="en-US" sz="1100" dirty="0">
                        <a:effectLst/>
                        <a:latin typeface="Calibri"/>
                      </a:endParaRPr>
                    </a:p>
                  </a:txBody>
                  <a:tcPr marL="9525" marR="9525" marT="9525" marB="0" anchor="ctr"/>
                </a:tc>
                <a:tc>
                  <a:txBody>
                    <a:bodyPr/>
                    <a:lstStyle/>
                    <a:p>
                      <a:pPr algn="r">
                        <a:lnSpc>
                          <a:spcPct val="115000"/>
                        </a:lnSpc>
                      </a:pPr>
                      <a:endParaRPr lang="en-US" sz="1100">
                        <a:effectLst/>
                        <a:latin typeface="Calibri"/>
                      </a:endParaRPr>
                    </a:p>
                  </a:txBody>
                  <a:tcPr marL="9525" marR="9525" marT="9525" marB="0" anchor="ctr"/>
                </a:tc>
                <a:tc>
                  <a:txBody>
                    <a:bodyPr/>
                    <a:lstStyle/>
                    <a:p>
                      <a:pPr algn="ctr" rtl="0">
                        <a:lnSpc>
                          <a:spcPct val="115000"/>
                        </a:lnSpc>
                        <a:spcAft>
                          <a:spcPts val="0"/>
                        </a:spcAft>
                      </a:pPr>
                      <a:r>
                        <a:rPr lang="en-US" sz="1200">
                          <a:effectLst/>
                        </a:rPr>
                        <a:t>Mean</a:t>
                      </a:r>
                      <a:endParaRPr lang="en-US" sz="11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200">
                          <a:effectLst/>
                        </a:rPr>
                        <a:t>SD</a:t>
                      </a:r>
                      <a:endParaRPr lang="en-US" sz="11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200" dirty="0">
                          <a:effectLst/>
                        </a:rPr>
                        <a:t>p value</a:t>
                      </a:r>
                      <a:endParaRPr lang="en-US" sz="1100" dirty="0">
                        <a:effectLst/>
                        <a:latin typeface="Calibri"/>
                        <a:ea typeface="Calibri"/>
                        <a:cs typeface="Arial"/>
                      </a:endParaRPr>
                    </a:p>
                  </a:txBody>
                  <a:tcPr marL="9525" marR="9525" marT="9525" marB="0" anchor="ctr"/>
                </a:tc>
              </a:tr>
              <a:tr h="365278">
                <a:tc rowSpan="2">
                  <a:txBody>
                    <a:bodyPr/>
                    <a:lstStyle/>
                    <a:p>
                      <a:pPr algn="ctr" rtl="0">
                        <a:lnSpc>
                          <a:spcPct val="115000"/>
                        </a:lnSpc>
                        <a:spcAft>
                          <a:spcPts val="0"/>
                        </a:spcAft>
                      </a:pPr>
                      <a:r>
                        <a:rPr lang="en-US" sz="1400" dirty="0" err="1">
                          <a:effectLst/>
                        </a:rPr>
                        <a:t>Creatinine</a:t>
                      </a:r>
                      <a:endParaRPr lang="en-US" sz="1200" dirty="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200">
                          <a:effectLst/>
                        </a:rPr>
                        <a:t>Control</a:t>
                      </a:r>
                      <a:endParaRPr lang="en-US" sz="11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200">
                          <a:effectLst/>
                        </a:rPr>
                        <a:t>47.98</a:t>
                      </a:r>
                      <a:endParaRPr lang="en-US" sz="11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200">
                          <a:effectLst/>
                        </a:rPr>
                        <a:t>4.69</a:t>
                      </a:r>
                      <a:endParaRPr lang="en-US" sz="1100">
                        <a:effectLst/>
                        <a:latin typeface="Calibri"/>
                        <a:ea typeface="Calibri"/>
                        <a:cs typeface="Arial"/>
                      </a:endParaRPr>
                    </a:p>
                  </a:txBody>
                  <a:tcPr marL="9525" marR="9525" marT="9525" marB="0" anchor="ctr"/>
                </a:tc>
                <a:tc rowSpan="2">
                  <a:txBody>
                    <a:bodyPr/>
                    <a:lstStyle/>
                    <a:p>
                      <a:pPr algn="ctr" rtl="0">
                        <a:lnSpc>
                          <a:spcPct val="115000"/>
                        </a:lnSpc>
                        <a:spcAft>
                          <a:spcPts val="0"/>
                        </a:spcAft>
                      </a:pPr>
                      <a:r>
                        <a:rPr lang="en-US" sz="1400" dirty="0">
                          <a:effectLst/>
                        </a:rPr>
                        <a:t>&lt;0.001**</a:t>
                      </a:r>
                      <a:endParaRPr lang="en-US" sz="1200" dirty="0">
                        <a:effectLst/>
                        <a:latin typeface="Calibri"/>
                        <a:ea typeface="Calibri"/>
                        <a:cs typeface="Arial"/>
                      </a:endParaRPr>
                    </a:p>
                  </a:txBody>
                  <a:tcPr marL="9525" marR="9525" marT="9525" marB="0" anchor="ctr">
                    <a:solidFill>
                      <a:srgbClr val="FFFF00"/>
                    </a:solidFill>
                  </a:tcPr>
                </a:tc>
              </a:tr>
              <a:tr h="365278">
                <a:tc vMerge="1">
                  <a:txBody>
                    <a:bodyPr/>
                    <a:lstStyle/>
                    <a:p>
                      <a:pPr rtl="1"/>
                      <a:endParaRPr lang="ar-IQ"/>
                    </a:p>
                  </a:txBody>
                  <a:tcPr/>
                </a:tc>
                <a:tc>
                  <a:txBody>
                    <a:bodyPr/>
                    <a:lstStyle/>
                    <a:p>
                      <a:pPr algn="ctr" rtl="0">
                        <a:lnSpc>
                          <a:spcPct val="115000"/>
                        </a:lnSpc>
                        <a:spcAft>
                          <a:spcPts val="0"/>
                        </a:spcAft>
                      </a:pPr>
                      <a:r>
                        <a:rPr lang="en-US" sz="1400" dirty="0">
                          <a:effectLst/>
                        </a:rPr>
                        <a:t>Pregnant</a:t>
                      </a:r>
                      <a:endParaRPr lang="en-US" sz="1200" dirty="0">
                        <a:effectLst/>
                        <a:latin typeface="Calibri"/>
                        <a:ea typeface="Calibri"/>
                        <a:cs typeface="Arial"/>
                      </a:endParaRPr>
                    </a:p>
                  </a:txBody>
                  <a:tcPr marL="9525" marR="9525" marT="9525" marB="0" anchor="ctr">
                    <a:solidFill>
                      <a:srgbClr val="FFFF00"/>
                    </a:solidFill>
                  </a:tcPr>
                </a:tc>
                <a:tc>
                  <a:txBody>
                    <a:bodyPr/>
                    <a:lstStyle/>
                    <a:p>
                      <a:pPr algn="ctr" rtl="0">
                        <a:lnSpc>
                          <a:spcPct val="115000"/>
                        </a:lnSpc>
                        <a:spcAft>
                          <a:spcPts val="0"/>
                        </a:spcAft>
                      </a:pPr>
                      <a:r>
                        <a:rPr lang="en-US" sz="1400" dirty="0">
                          <a:effectLst/>
                        </a:rPr>
                        <a:t>38.96</a:t>
                      </a:r>
                      <a:endParaRPr lang="en-US" sz="1200" dirty="0">
                        <a:effectLst/>
                        <a:latin typeface="Calibri"/>
                        <a:ea typeface="Calibri"/>
                        <a:cs typeface="Arial"/>
                      </a:endParaRPr>
                    </a:p>
                  </a:txBody>
                  <a:tcPr marL="9525" marR="9525" marT="9525" marB="0" anchor="ctr">
                    <a:solidFill>
                      <a:srgbClr val="FFFF00"/>
                    </a:solidFill>
                  </a:tcPr>
                </a:tc>
                <a:tc>
                  <a:txBody>
                    <a:bodyPr/>
                    <a:lstStyle/>
                    <a:p>
                      <a:pPr algn="ctr" rtl="0">
                        <a:lnSpc>
                          <a:spcPct val="115000"/>
                        </a:lnSpc>
                        <a:spcAft>
                          <a:spcPts val="0"/>
                        </a:spcAft>
                      </a:pPr>
                      <a:r>
                        <a:rPr lang="en-US" sz="1400" dirty="0">
                          <a:effectLst/>
                        </a:rPr>
                        <a:t>8.33</a:t>
                      </a:r>
                      <a:endParaRPr lang="en-US" sz="1200" dirty="0">
                        <a:effectLst/>
                        <a:latin typeface="Calibri"/>
                        <a:ea typeface="Calibri"/>
                        <a:cs typeface="Arial"/>
                      </a:endParaRPr>
                    </a:p>
                  </a:txBody>
                  <a:tcPr marL="9525" marR="9525" marT="9525" marB="0" anchor="ctr">
                    <a:solidFill>
                      <a:srgbClr val="FFFF00"/>
                    </a:solidFill>
                  </a:tcPr>
                </a:tc>
                <a:tc vMerge="1">
                  <a:txBody>
                    <a:bodyPr/>
                    <a:lstStyle/>
                    <a:p>
                      <a:pPr rtl="1"/>
                      <a:endParaRPr lang="ar-IQ"/>
                    </a:p>
                  </a:txBody>
                  <a:tcPr/>
                </a:tc>
              </a:tr>
              <a:tr h="365278">
                <a:tc rowSpan="2">
                  <a:txBody>
                    <a:bodyPr/>
                    <a:lstStyle/>
                    <a:p>
                      <a:pPr algn="ctr" rtl="0">
                        <a:lnSpc>
                          <a:spcPct val="115000"/>
                        </a:lnSpc>
                        <a:spcAft>
                          <a:spcPts val="0"/>
                        </a:spcAft>
                      </a:pPr>
                      <a:r>
                        <a:rPr lang="en-US" sz="1400" dirty="0">
                          <a:effectLst/>
                        </a:rPr>
                        <a:t>Urea</a:t>
                      </a:r>
                      <a:endParaRPr lang="en-US" sz="1200" dirty="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200">
                          <a:effectLst/>
                        </a:rPr>
                        <a:t>Control</a:t>
                      </a:r>
                      <a:endParaRPr lang="en-US" sz="11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200">
                          <a:effectLst/>
                        </a:rPr>
                        <a:t>4.02</a:t>
                      </a:r>
                      <a:endParaRPr lang="en-US" sz="11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200">
                          <a:effectLst/>
                        </a:rPr>
                        <a:t>0.90</a:t>
                      </a:r>
                      <a:endParaRPr lang="en-US" sz="1100">
                        <a:effectLst/>
                        <a:latin typeface="Calibri"/>
                        <a:ea typeface="Calibri"/>
                        <a:cs typeface="Arial"/>
                      </a:endParaRPr>
                    </a:p>
                  </a:txBody>
                  <a:tcPr marL="9525" marR="9525" marT="9525" marB="0" anchor="ctr"/>
                </a:tc>
                <a:tc rowSpan="2">
                  <a:txBody>
                    <a:bodyPr/>
                    <a:lstStyle/>
                    <a:p>
                      <a:pPr algn="ctr" rtl="0">
                        <a:lnSpc>
                          <a:spcPct val="115000"/>
                        </a:lnSpc>
                        <a:spcAft>
                          <a:spcPts val="0"/>
                        </a:spcAft>
                      </a:pPr>
                      <a:r>
                        <a:rPr lang="en-US" sz="1400" dirty="0">
                          <a:effectLst/>
                        </a:rPr>
                        <a:t>&lt;0.001**</a:t>
                      </a:r>
                      <a:endParaRPr lang="en-US" sz="1200" dirty="0">
                        <a:effectLst/>
                        <a:latin typeface="Calibri"/>
                        <a:ea typeface="Calibri"/>
                        <a:cs typeface="Arial"/>
                      </a:endParaRPr>
                    </a:p>
                  </a:txBody>
                  <a:tcPr marL="9525" marR="9525" marT="9525" marB="0" anchor="ctr">
                    <a:solidFill>
                      <a:srgbClr val="FFFF00"/>
                    </a:solidFill>
                  </a:tcPr>
                </a:tc>
              </a:tr>
              <a:tr h="365278">
                <a:tc vMerge="1">
                  <a:txBody>
                    <a:bodyPr/>
                    <a:lstStyle/>
                    <a:p>
                      <a:pPr rtl="1"/>
                      <a:endParaRPr lang="ar-IQ"/>
                    </a:p>
                  </a:txBody>
                  <a:tcPr/>
                </a:tc>
                <a:tc>
                  <a:txBody>
                    <a:bodyPr/>
                    <a:lstStyle/>
                    <a:p>
                      <a:pPr algn="ctr" rtl="0">
                        <a:lnSpc>
                          <a:spcPct val="115000"/>
                        </a:lnSpc>
                        <a:spcAft>
                          <a:spcPts val="0"/>
                        </a:spcAft>
                      </a:pPr>
                      <a:r>
                        <a:rPr lang="en-US" sz="1400" dirty="0">
                          <a:effectLst/>
                        </a:rPr>
                        <a:t>Pregnant</a:t>
                      </a:r>
                      <a:endParaRPr lang="en-US" sz="1200" dirty="0">
                        <a:effectLst/>
                        <a:latin typeface="Calibri"/>
                        <a:ea typeface="Calibri"/>
                        <a:cs typeface="Arial"/>
                      </a:endParaRPr>
                    </a:p>
                  </a:txBody>
                  <a:tcPr marL="9525" marR="9525" marT="9525" marB="0" anchor="ctr">
                    <a:solidFill>
                      <a:srgbClr val="FFFF00"/>
                    </a:solidFill>
                  </a:tcPr>
                </a:tc>
                <a:tc>
                  <a:txBody>
                    <a:bodyPr/>
                    <a:lstStyle/>
                    <a:p>
                      <a:pPr algn="ctr" rtl="0">
                        <a:lnSpc>
                          <a:spcPct val="115000"/>
                        </a:lnSpc>
                        <a:spcAft>
                          <a:spcPts val="0"/>
                        </a:spcAft>
                      </a:pPr>
                      <a:r>
                        <a:rPr lang="en-US" sz="1400" dirty="0">
                          <a:effectLst/>
                        </a:rPr>
                        <a:t>2.55</a:t>
                      </a:r>
                      <a:endParaRPr lang="en-US" sz="1200" dirty="0">
                        <a:effectLst/>
                        <a:latin typeface="Calibri"/>
                        <a:ea typeface="Calibri"/>
                        <a:cs typeface="Arial"/>
                      </a:endParaRPr>
                    </a:p>
                  </a:txBody>
                  <a:tcPr marL="9525" marR="9525" marT="9525" marB="0" anchor="ctr">
                    <a:solidFill>
                      <a:srgbClr val="FFFF00"/>
                    </a:solidFill>
                  </a:tcPr>
                </a:tc>
                <a:tc>
                  <a:txBody>
                    <a:bodyPr/>
                    <a:lstStyle/>
                    <a:p>
                      <a:pPr algn="ctr" rtl="0">
                        <a:lnSpc>
                          <a:spcPct val="115000"/>
                        </a:lnSpc>
                        <a:spcAft>
                          <a:spcPts val="0"/>
                        </a:spcAft>
                      </a:pPr>
                      <a:r>
                        <a:rPr lang="en-US" sz="1400" dirty="0">
                          <a:effectLst/>
                        </a:rPr>
                        <a:t>0.81</a:t>
                      </a:r>
                      <a:endParaRPr lang="en-US" sz="1200" dirty="0">
                        <a:effectLst/>
                        <a:latin typeface="Calibri"/>
                        <a:ea typeface="Calibri"/>
                        <a:cs typeface="Arial"/>
                      </a:endParaRPr>
                    </a:p>
                  </a:txBody>
                  <a:tcPr marL="9525" marR="9525" marT="9525" marB="0" anchor="ctr">
                    <a:solidFill>
                      <a:srgbClr val="FFFF00"/>
                    </a:solidFill>
                  </a:tcPr>
                </a:tc>
                <a:tc vMerge="1">
                  <a:txBody>
                    <a:bodyPr/>
                    <a:lstStyle/>
                    <a:p>
                      <a:pPr rtl="1"/>
                      <a:endParaRPr lang="ar-IQ"/>
                    </a:p>
                  </a:txBody>
                  <a:tcPr/>
                </a:tc>
              </a:tr>
            </a:tbl>
          </a:graphicData>
        </a:graphic>
      </p:graphicFrame>
      <p:sp>
        <p:nvSpPr>
          <p:cNvPr id="3" name="Rectangle 1"/>
          <p:cNvSpPr>
            <a:spLocks noChangeArrowheads="1"/>
          </p:cNvSpPr>
          <p:nvPr/>
        </p:nvSpPr>
        <p:spPr bwMode="auto">
          <a:xfrm>
            <a:off x="-457488" y="546818"/>
            <a:ext cx="927796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tab pos="777875" algn="l"/>
              </a:tabLst>
            </a:pPr>
            <a:r>
              <a:rPr kumimoji="0" lang="ar-IQ"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جدول (</a:t>
            </a:r>
            <a:r>
              <a:rPr kumimoji="0" lang="en-US"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a:t>
            </a:r>
            <a:r>
              <a:rPr kumimoji="0" lang="en-U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9</a:t>
            </a:r>
            <a:r>
              <a:rPr kumimoji="0" lang="ar-IQ" sz="20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يبين مستوى اليوريا والكرياتين في النساء الحوامل وغير الحوامل وفترات الحمل الثلاثة </a:t>
            </a:r>
            <a:endParaRPr kumimoji="0" lang="en-US" sz="105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جدول 3"/>
          <p:cNvGraphicFramePr>
            <a:graphicFrameLocks noGrp="1"/>
          </p:cNvGraphicFramePr>
          <p:nvPr>
            <p:extLst>
              <p:ext uri="{D42A27DB-BD31-4B8C-83A1-F6EECF244321}">
                <p14:modId xmlns:p14="http://schemas.microsoft.com/office/powerpoint/2010/main" val="867955791"/>
              </p:ext>
            </p:extLst>
          </p:nvPr>
        </p:nvGraphicFramePr>
        <p:xfrm>
          <a:off x="2340352" y="3068960"/>
          <a:ext cx="5544616" cy="2551948"/>
        </p:xfrm>
        <a:graphic>
          <a:graphicData uri="http://schemas.openxmlformats.org/drawingml/2006/table">
            <a:tbl>
              <a:tblPr firstRow="1" firstCol="1" bandRow="1">
                <a:tableStyleId>{5C22544A-7EE6-4342-B048-85BDC9FD1C3A}</a:tableStyleId>
              </a:tblPr>
              <a:tblGrid>
                <a:gridCol w="1600796"/>
                <a:gridCol w="1350932"/>
                <a:gridCol w="648072"/>
                <a:gridCol w="721672"/>
                <a:gridCol w="1223144"/>
              </a:tblGrid>
              <a:tr h="193055">
                <a:tc>
                  <a:txBody>
                    <a:bodyPr/>
                    <a:lstStyle/>
                    <a:p>
                      <a:pPr algn="r">
                        <a:lnSpc>
                          <a:spcPct val="115000"/>
                        </a:lnSpc>
                      </a:pPr>
                      <a:endParaRPr lang="en-US" sz="1200" dirty="0">
                        <a:effectLst/>
                        <a:latin typeface="Calibri"/>
                      </a:endParaRPr>
                    </a:p>
                  </a:txBody>
                  <a:tcPr marL="68580" marR="68580" marT="0" marB="0" anchor="ctr"/>
                </a:tc>
                <a:tc>
                  <a:txBody>
                    <a:bodyPr/>
                    <a:lstStyle/>
                    <a:p>
                      <a:pPr algn="r">
                        <a:lnSpc>
                          <a:spcPct val="115000"/>
                        </a:lnSpc>
                      </a:pPr>
                      <a:endParaRPr lang="en-US" sz="1400">
                        <a:effectLst/>
                        <a:latin typeface="Calibri"/>
                      </a:endParaRPr>
                    </a:p>
                  </a:txBody>
                  <a:tcPr marL="68580" marR="68580" marT="0" marB="0" anchor="ctr"/>
                </a:tc>
                <a:tc>
                  <a:txBody>
                    <a:bodyPr/>
                    <a:lstStyle/>
                    <a:p>
                      <a:pPr algn="ctr" rtl="0">
                        <a:lnSpc>
                          <a:spcPct val="115000"/>
                        </a:lnSpc>
                        <a:spcAft>
                          <a:spcPts val="0"/>
                        </a:spcAft>
                      </a:pPr>
                      <a:r>
                        <a:rPr lang="en-US" sz="1600">
                          <a:effectLst/>
                        </a:rPr>
                        <a:t>Mean</a:t>
                      </a:r>
                      <a:endParaRPr lang="en-US" sz="14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a:effectLst/>
                        </a:rPr>
                        <a:t>SD</a:t>
                      </a:r>
                      <a:endParaRPr lang="en-US" sz="14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effectLst/>
                        </a:rPr>
                        <a:t>p value</a:t>
                      </a:r>
                      <a:endParaRPr lang="en-US" sz="1400" dirty="0">
                        <a:effectLst/>
                        <a:latin typeface="Calibri"/>
                        <a:ea typeface="Calibri"/>
                        <a:cs typeface="Arial"/>
                      </a:endParaRPr>
                    </a:p>
                  </a:txBody>
                  <a:tcPr marL="68580" marR="68580" marT="0" marB="0" anchor="ctr"/>
                </a:tc>
              </a:tr>
              <a:tr h="322519">
                <a:tc rowSpan="3">
                  <a:txBody>
                    <a:bodyPr/>
                    <a:lstStyle/>
                    <a:p>
                      <a:pPr algn="ctr" rtl="0">
                        <a:lnSpc>
                          <a:spcPct val="115000"/>
                        </a:lnSpc>
                        <a:spcAft>
                          <a:spcPts val="0"/>
                        </a:spcAft>
                      </a:pPr>
                      <a:r>
                        <a:rPr lang="en-US" sz="1600" dirty="0" err="1">
                          <a:effectLst/>
                        </a:rPr>
                        <a:t>Creatinine</a:t>
                      </a:r>
                      <a:endParaRPr lang="en-US" sz="14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400" dirty="0">
                          <a:effectLst/>
                        </a:rPr>
                        <a:t>First trimester</a:t>
                      </a:r>
                      <a:endParaRPr lang="en-US" sz="12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400">
                          <a:effectLst/>
                        </a:rPr>
                        <a:t>40.66</a:t>
                      </a:r>
                      <a:endParaRPr lang="en-US" sz="12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400" dirty="0">
                          <a:effectLst/>
                        </a:rPr>
                        <a:t>5.43</a:t>
                      </a:r>
                      <a:endParaRPr lang="en-US" sz="1200" dirty="0">
                        <a:effectLst/>
                        <a:latin typeface="Calibri"/>
                        <a:ea typeface="Calibri"/>
                        <a:cs typeface="Arial"/>
                      </a:endParaRPr>
                    </a:p>
                  </a:txBody>
                  <a:tcPr marL="68580" marR="68580" marT="0" marB="0" anchor="ctr"/>
                </a:tc>
                <a:tc rowSpan="3">
                  <a:txBody>
                    <a:bodyPr/>
                    <a:lstStyle/>
                    <a:p>
                      <a:pPr algn="ctr" rtl="0">
                        <a:lnSpc>
                          <a:spcPct val="115000"/>
                        </a:lnSpc>
                        <a:spcAft>
                          <a:spcPts val="0"/>
                        </a:spcAft>
                      </a:pPr>
                      <a:r>
                        <a:rPr lang="en-US" sz="1400" dirty="0">
                          <a:effectLst/>
                        </a:rPr>
                        <a:t>0.256</a:t>
                      </a:r>
                      <a:r>
                        <a:rPr lang="en-US" sz="1400" baseline="30000" dirty="0">
                          <a:effectLst/>
                        </a:rPr>
                        <a:t> NS</a:t>
                      </a:r>
                      <a:endParaRPr lang="en-US" sz="1200" dirty="0">
                        <a:effectLst/>
                        <a:latin typeface="Calibri"/>
                        <a:ea typeface="Calibri"/>
                        <a:cs typeface="Arial"/>
                      </a:endParaRPr>
                    </a:p>
                  </a:txBody>
                  <a:tcPr marL="68580" marR="68580" marT="0" marB="0" anchor="ctr">
                    <a:solidFill>
                      <a:srgbClr val="FFFF00"/>
                    </a:solidFill>
                  </a:tcPr>
                </a:tc>
              </a:tr>
              <a:tr h="322519">
                <a:tc vMerge="1">
                  <a:txBody>
                    <a:bodyPr/>
                    <a:lstStyle/>
                    <a:p>
                      <a:pPr rtl="1"/>
                      <a:endParaRPr lang="ar-IQ"/>
                    </a:p>
                  </a:txBody>
                  <a:tcPr/>
                </a:tc>
                <a:tc>
                  <a:txBody>
                    <a:bodyPr/>
                    <a:lstStyle/>
                    <a:p>
                      <a:pPr algn="ctr" rtl="0">
                        <a:lnSpc>
                          <a:spcPct val="115000"/>
                        </a:lnSpc>
                        <a:spcAft>
                          <a:spcPts val="0"/>
                        </a:spcAft>
                      </a:pPr>
                      <a:r>
                        <a:rPr lang="en-US" sz="1400" dirty="0">
                          <a:effectLst/>
                        </a:rPr>
                        <a:t>Second trimester</a:t>
                      </a:r>
                      <a:endParaRPr lang="en-US" sz="1200" dirty="0">
                        <a:effectLst/>
                        <a:latin typeface="Calibri"/>
                        <a:ea typeface="Calibri"/>
                        <a:cs typeface="Arial"/>
                      </a:endParaRPr>
                    </a:p>
                  </a:txBody>
                  <a:tcPr marL="68580" marR="68580" marT="0" marB="0" anchor="ctr">
                    <a:solidFill>
                      <a:srgbClr val="FFFF00"/>
                    </a:solidFill>
                  </a:tcPr>
                </a:tc>
                <a:tc>
                  <a:txBody>
                    <a:bodyPr/>
                    <a:lstStyle/>
                    <a:p>
                      <a:pPr algn="ctr" rtl="0">
                        <a:lnSpc>
                          <a:spcPct val="115000"/>
                        </a:lnSpc>
                        <a:spcAft>
                          <a:spcPts val="0"/>
                        </a:spcAft>
                      </a:pPr>
                      <a:r>
                        <a:rPr lang="en-US" sz="1400" dirty="0">
                          <a:effectLst/>
                        </a:rPr>
                        <a:t>37.11</a:t>
                      </a:r>
                      <a:endParaRPr lang="en-US" sz="1200" dirty="0">
                        <a:effectLst/>
                        <a:latin typeface="Calibri"/>
                        <a:ea typeface="Calibri"/>
                        <a:cs typeface="Arial"/>
                      </a:endParaRPr>
                    </a:p>
                  </a:txBody>
                  <a:tcPr marL="68580" marR="68580" marT="0" marB="0" anchor="ctr">
                    <a:solidFill>
                      <a:srgbClr val="FFFF00"/>
                    </a:solidFill>
                  </a:tcPr>
                </a:tc>
                <a:tc>
                  <a:txBody>
                    <a:bodyPr/>
                    <a:lstStyle/>
                    <a:p>
                      <a:pPr algn="ctr" rtl="0">
                        <a:lnSpc>
                          <a:spcPct val="115000"/>
                        </a:lnSpc>
                        <a:spcAft>
                          <a:spcPts val="0"/>
                        </a:spcAft>
                      </a:pPr>
                      <a:r>
                        <a:rPr lang="en-US" sz="1400" dirty="0">
                          <a:effectLst/>
                        </a:rPr>
                        <a:t>11.28</a:t>
                      </a:r>
                      <a:endParaRPr lang="en-US" sz="1200" dirty="0">
                        <a:effectLst/>
                        <a:latin typeface="Calibri"/>
                        <a:ea typeface="Calibri"/>
                        <a:cs typeface="Arial"/>
                      </a:endParaRPr>
                    </a:p>
                  </a:txBody>
                  <a:tcPr marL="68580" marR="68580" marT="0" marB="0" anchor="ctr">
                    <a:solidFill>
                      <a:srgbClr val="FFFF00"/>
                    </a:solidFill>
                  </a:tcPr>
                </a:tc>
                <a:tc vMerge="1">
                  <a:txBody>
                    <a:bodyPr/>
                    <a:lstStyle/>
                    <a:p>
                      <a:pPr rtl="1"/>
                      <a:endParaRPr lang="ar-IQ"/>
                    </a:p>
                  </a:txBody>
                  <a:tcPr/>
                </a:tc>
              </a:tr>
              <a:tr h="322519">
                <a:tc vMerge="1">
                  <a:txBody>
                    <a:bodyPr/>
                    <a:lstStyle/>
                    <a:p>
                      <a:pPr rtl="1"/>
                      <a:endParaRPr lang="ar-IQ"/>
                    </a:p>
                  </a:txBody>
                  <a:tcPr/>
                </a:tc>
                <a:tc>
                  <a:txBody>
                    <a:bodyPr/>
                    <a:lstStyle/>
                    <a:p>
                      <a:pPr algn="ctr" rtl="0">
                        <a:lnSpc>
                          <a:spcPct val="115000"/>
                        </a:lnSpc>
                        <a:spcAft>
                          <a:spcPts val="0"/>
                        </a:spcAft>
                      </a:pPr>
                      <a:r>
                        <a:rPr lang="en-US" sz="1400">
                          <a:effectLst/>
                        </a:rPr>
                        <a:t>Third trimester</a:t>
                      </a:r>
                      <a:endParaRPr lang="en-US" sz="12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400">
                          <a:effectLst/>
                        </a:rPr>
                        <a:t>39.12</a:t>
                      </a:r>
                      <a:endParaRPr lang="en-US" sz="12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400" dirty="0">
                          <a:effectLst/>
                        </a:rPr>
                        <a:t>7.04</a:t>
                      </a:r>
                      <a:endParaRPr lang="en-US" sz="1200" dirty="0">
                        <a:effectLst/>
                        <a:latin typeface="Calibri"/>
                        <a:ea typeface="Calibri"/>
                        <a:cs typeface="Arial"/>
                      </a:endParaRPr>
                    </a:p>
                  </a:txBody>
                  <a:tcPr marL="68580" marR="68580" marT="0" marB="0" anchor="ctr"/>
                </a:tc>
                <a:tc vMerge="1">
                  <a:txBody>
                    <a:bodyPr/>
                    <a:lstStyle/>
                    <a:p>
                      <a:pPr rtl="1"/>
                      <a:endParaRPr lang="ar-IQ"/>
                    </a:p>
                  </a:txBody>
                  <a:tcPr/>
                </a:tc>
              </a:tr>
              <a:tr h="322519">
                <a:tc rowSpan="3">
                  <a:txBody>
                    <a:bodyPr/>
                    <a:lstStyle/>
                    <a:p>
                      <a:pPr algn="ctr" rtl="0">
                        <a:lnSpc>
                          <a:spcPct val="115000"/>
                        </a:lnSpc>
                        <a:spcAft>
                          <a:spcPts val="0"/>
                        </a:spcAft>
                      </a:pPr>
                      <a:r>
                        <a:rPr lang="en-US" sz="1600" dirty="0">
                          <a:effectLst/>
                        </a:rPr>
                        <a:t>Urea</a:t>
                      </a:r>
                      <a:endParaRPr lang="en-US" sz="14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400">
                          <a:effectLst/>
                        </a:rPr>
                        <a:t>First trimester</a:t>
                      </a:r>
                      <a:endParaRPr lang="en-US" sz="12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400">
                          <a:effectLst/>
                        </a:rPr>
                        <a:t>2.87</a:t>
                      </a:r>
                      <a:endParaRPr lang="en-US" sz="12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400">
                          <a:effectLst/>
                        </a:rPr>
                        <a:t>0.84</a:t>
                      </a:r>
                      <a:endParaRPr lang="en-US" sz="1200">
                        <a:effectLst/>
                        <a:latin typeface="Calibri"/>
                        <a:ea typeface="Calibri"/>
                        <a:cs typeface="Arial"/>
                      </a:endParaRPr>
                    </a:p>
                  </a:txBody>
                  <a:tcPr marL="68580" marR="68580" marT="0" marB="0" anchor="ctr"/>
                </a:tc>
                <a:tc rowSpan="2">
                  <a:txBody>
                    <a:bodyPr/>
                    <a:lstStyle/>
                    <a:p>
                      <a:pPr algn="ctr" rtl="0">
                        <a:lnSpc>
                          <a:spcPct val="115000"/>
                        </a:lnSpc>
                        <a:spcAft>
                          <a:spcPts val="0"/>
                        </a:spcAft>
                      </a:pPr>
                      <a:r>
                        <a:rPr lang="en-US" sz="1400" dirty="0">
                          <a:effectLst/>
                        </a:rPr>
                        <a:t>0.025*</a:t>
                      </a:r>
                      <a:endParaRPr lang="en-US" sz="1200" dirty="0">
                        <a:effectLst/>
                        <a:latin typeface="Calibri"/>
                        <a:ea typeface="Calibri"/>
                        <a:cs typeface="Arial"/>
                      </a:endParaRPr>
                    </a:p>
                  </a:txBody>
                  <a:tcPr marL="68580" marR="68580" marT="0" marB="0" anchor="ctr">
                    <a:solidFill>
                      <a:srgbClr val="FFFF00"/>
                    </a:solidFill>
                  </a:tcPr>
                </a:tc>
              </a:tr>
              <a:tr h="322519">
                <a:tc vMerge="1">
                  <a:txBody>
                    <a:bodyPr/>
                    <a:lstStyle/>
                    <a:p>
                      <a:pPr rtl="1"/>
                      <a:endParaRPr lang="ar-IQ"/>
                    </a:p>
                  </a:txBody>
                  <a:tcPr/>
                </a:tc>
                <a:tc>
                  <a:txBody>
                    <a:bodyPr/>
                    <a:lstStyle/>
                    <a:p>
                      <a:pPr algn="ctr" rtl="0">
                        <a:lnSpc>
                          <a:spcPct val="115000"/>
                        </a:lnSpc>
                        <a:spcAft>
                          <a:spcPts val="0"/>
                        </a:spcAft>
                      </a:pPr>
                      <a:r>
                        <a:rPr lang="en-US" sz="1400" dirty="0">
                          <a:effectLst/>
                        </a:rPr>
                        <a:t>Second trimester</a:t>
                      </a:r>
                      <a:endParaRPr lang="en-US" sz="1200" dirty="0">
                        <a:effectLst/>
                        <a:latin typeface="Calibri"/>
                        <a:ea typeface="Calibri"/>
                        <a:cs typeface="Arial"/>
                      </a:endParaRPr>
                    </a:p>
                  </a:txBody>
                  <a:tcPr marL="68580" marR="68580" marT="0" marB="0" anchor="ctr">
                    <a:solidFill>
                      <a:srgbClr val="FFFF00"/>
                    </a:solidFill>
                  </a:tcPr>
                </a:tc>
                <a:tc>
                  <a:txBody>
                    <a:bodyPr/>
                    <a:lstStyle/>
                    <a:p>
                      <a:pPr algn="ctr" rtl="0">
                        <a:lnSpc>
                          <a:spcPct val="115000"/>
                        </a:lnSpc>
                        <a:spcAft>
                          <a:spcPts val="0"/>
                        </a:spcAft>
                      </a:pPr>
                      <a:r>
                        <a:rPr lang="en-US" sz="1400" dirty="0">
                          <a:effectLst/>
                        </a:rPr>
                        <a:t>2.38</a:t>
                      </a:r>
                      <a:endParaRPr lang="en-US" sz="1200" dirty="0">
                        <a:effectLst/>
                        <a:latin typeface="Calibri"/>
                        <a:ea typeface="Calibri"/>
                        <a:cs typeface="Arial"/>
                      </a:endParaRPr>
                    </a:p>
                  </a:txBody>
                  <a:tcPr marL="68580" marR="68580" marT="0" marB="0" anchor="ctr">
                    <a:solidFill>
                      <a:srgbClr val="FFFF00"/>
                    </a:solidFill>
                  </a:tcPr>
                </a:tc>
                <a:tc>
                  <a:txBody>
                    <a:bodyPr/>
                    <a:lstStyle/>
                    <a:p>
                      <a:pPr algn="ctr" rtl="0">
                        <a:lnSpc>
                          <a:spcPct val="115000"/>
                        </a:lnSpc>
                        <a:spcAft>
                          <a:spcPts val="0"/>
                        </a:spcAft>
                      </a:pPr>
                      <a:r>
                        <a:rPr lang="en-US" sz="1400" dirty="0">
                          <a:effectLst/>
                        </a:rPr>
                        <a:t>0.89</a:t>
                      </a:r>
                      <a:endParaRPr lang="en-US" sz="1200" dirty="0">
                        <a:effectLst/>
                        <a:latin typeface="Calibri"/>
                        <a:ea typeface="Calibri"/>
                        <a:cs typeface="Arial"/>
                      </a:endParaRPr>
                    </a:p>
                  </a:txBody>
                  <a:tcPr marL="68580" marR="68580" marT="0" marB="0" anchor="ctr">
                    <a:solidFill>
                      <a:srgbClr val="FFFF00"/>
                    </a:solidFill>
                  </a:tcPr>
                </a:tc>
                <a:tc vMerge="1">
                  <a:txBody>
                    <a:bodyPr/>
                    <a:lstStyle/>
                    <a:p>
                      <a:pPr rtl="1"/>
                      <a:endParaRPr lang="ar-IQ"/>
                    </a:p>
                  </a:txBody>
                  <a:tcPr/>
                </a:tc>
              </a:tr>
              <a:tr h="322519">
                <a:tc vMerge="1">
                  <a:txBody>
                    <a:bodyPr/>
                    <a:lstStyle/>
                    <a:p>
                      <a:pPr rtl="1"/>
                      <a:endParaRPr lang="ar-IQ"/>
                    </a:p>
                  </a:txBody>
                  <a:tcPr/>
                </a:tc>
                <a:tc>
                  <a:txBody>
                    <a:bodyPr/>
                    <a:lstStyle/>
                    <a:p>
                      <a:pPr algn="ctr" rtl="0">
                        <a:lnSpc>
                          <a:spcPct val="115000"/>
                        </a:lnSpc>
                        <a:spcAft>
                          <a:spcPts val="0"/>
                        </a:spcAft>
                      </a:pPr>
                      <a:r>
                        <a:rPr lang="en-US" sz="1400">
                          <a:effectLst/>
                        </a:rPr>
                        <a:t>Third trimester</a:t>
                      </a:r>
                      <a:endParaRPr lang="en-US" sz="12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400">
                          <a:effectLst/>
                        </a:rPr>
                        <a:t>2.40</a:t>
                      </a:r>
                      <a:endParaRPr lang="en-US" sz="12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400">
                          <a:effectLst/>
                        </a:rPr>
                        <a:t>0.59</a:t>
                      </a:r>
                      <a:endParaRPr lang="en-US" sz="12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400" dirty="0">
                          <a:effectLst/>
                        </a:rPr>
                        <a:t> </a:t>
                      </a:r>
                      <a:endParaRPr lang="en-US" sz="1200" dirty="0">
                        <a:effectLst/>
                        <a:latin typeface="Calibri"/>
                        <a:ea typeface="Calibri"/>
                        <a:cs typeface="Arial"/>
                      </a:endParaRPr>
                    </a:p>
                  </a:txBody>
                  <a:tcPr marL="68580" marR="68580" marT="0" marB="0" anchor="ctr"/>
                </a:tc>
              </a:tr>
            </a:tbl>
          </a:graphicData>
        </a:graphic>
      </p:graphicFrame>
    </p:spTree>
    <p:extLst>
      <p:ext uri="{BB962C8B-B14F-4D97-AF65-F5344CB8AC3E}">
        <p14:creationId xmlns:p14="http://schemas.microsoft.com/office/powerpoint/2010/main" val="25145709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1133107488"/>
              </p:ext>
            </p:extLst>
          </p:nvPr>
        </p:nvGraphicFramePr>
        <p:xfrm>
          <a:off x="1619673" y="394545"/>
          <a:ext cx="6048672" cy="2733675"/>
        </p:xfrm>
        <a:graphic>
          <a:graphicData uri="http://schemas.openxmlformats.org/drawingml/2006/table">
            <a:tbl>
              <a:tblPr firstRow="1" firstCol="1" bandRow="1">
                <a:tableStyleId>{5C22544A-7EE6-4342-B048-85BDC9FD1C3A}</a:tableStyleId>
              </a:tblPr>
              <a:tblGrid>
                <a:gridCol w="1328216"/>
                <a:gridCol w="1328216"/>
                <a:gridCol w="893315"/>
                <a:gridCol w="893315"/>
                <a:gridCol w="1605610"/>
              </a:tblGrid>
              <a:tr h="209281">
                <a:tc>
                  <a:txBody>
                    <a:bodyPr/>
                    <a:lstStyle/>
                    <a:p>
                      <a:pPr>
                        <a:lnSpc>
                          <a:spcPct val="115000"/>
                        </a:lnSpc>
                      </a:pPr>
                      <a:endParaRPr lang="en-US" sz="1100" dirty="0">
                        <a:effectLst/>
                        <a:latin typeface="Calibri"/>
                      </a:endParaRPr>
                    </a:p>
                  </a:txBody>
                  <a:tcPr marL="9525" marR="9525" marT="9525" marB="0" anchor="ctr"/>
                </a:tc>
                <a:tc>
                  <a:txBody>
                    <a:bodyPr/>
                    <a:lstStyle/>
                    <a:p>
                      <a:pPr>
                        <a:lnSpc>
                          <a:spcPct val="115000"/>
                        </a:lnSpc>
                      </a:pPr>
                      <a:endParaRPr lang="en-US" sz="1100">
                        <a:effectLst/>
                        <a:latin typeface="Calibri"/>
                      </a:endParaRPr>
                    </a:p>
                  </a:txBody>
                  <a:tcPr marL="9525" marR="9525" marT="9525" marB="0" anchor="ctr"/>
                </a:tc>
                <a:tc>
                  <a:txBody>
                    <a:bodyPr/>
                    <a:lstStyle/>
                    <a:p>
                      <a:pPr algn="ctr" rtl="0">
                        <a:lnSpc>
                          <a:spcPct val="115000"/>
                        </a:lnSpc>
                        <a:spcAft>
                          <a:spcPts val="0"/>
                        </a:spcAft>
                      </a:pPr>
                      <a:r>
                        <a:rPr lang="en-US" sz="1200">
                          <a:effectLst/>
                        </a:rPr>
                        <a:t>Mean</a:t>
                      </a:r>
                      <a:endParaRPr lang="en-US" sz="11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200">
                          <a:effectLst/>
                        </a:rPr>
                        <a:t>SD</a:t>
                      </a:r>
                      <a:endParaRPr lang="en-US" sz="11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200" dirty="0">
                          <a:effectLst/>
                        </a:rPr>
                        <a:t>p value</a:t>
                      </a:r>
                      <a:endParaRPr lang="en-US" sz="1100" dirty="0">
                        <a:effectLst/>
                        <a:latin typeface="Calibri"/>
                        <a:ea typeface="Calibri"/>
                        <a:cs typeface="Arial"/>
                      </a:endParaRPr>
                    </a:p>
                  </a:txBody>
                  <a:tcPr marL="9525" marR="9525" marT="9525" marB="0" anchor="ctr"/>
                </a:tc>
              </a:tr>
              <a:tr h="209281">
                <a:tc rowSpan="2">
                  <a:txBody>
                    <a:bodyPr/>
                    <a:lstStyle/>
                    <a:p>
                      <a:pPr algn="ctr" rtl="0">
                        <a:lnSpc>
                          <a:spcPct val="115000"/>
                        </a:lnSpc>
                        <a:spcAft>
                          <a:spcPts val="0"/>
                        </a:spcAft>
                      </a:pPr>
                      <a:r>
                        <a:rPr lang="en-US" sz="1200" dirty="0">
                          <a:effectLst/>
                        </a:rPr>
                        <a:t>LDL</a:t>
                      </a:r>
                      <a:endParaRPr lang="en-US" sz="1100" dirty="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200">
                          <a:effectLst/>
                        </a:rPr>
                        <a:t>Control</a:t>
                      </a:r>
                      <a:endParaRPr lang="en-US" sz="11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200">
                          <a:effectLst/>
                        </a:rPr>
                        <a:t>2.24</a:t>
                      </a:r>
                      <a:endParaRPr lang="en-US" sz="11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200">
                          <a:effectLst/>
                        </a:rPr>
                        <a:t>0.60</a:t>
                      </a:r>
                      <a:endParaRPr lang="en-US" sz="1100">
                        <a:effectLst/>
                        <a:latin typeface="Calibri"/>
                        <a:ea typeface="Calibri"/>
                        <a:cs typeface="Arial"/>
                      </a:endParaRPr>
                    </a:p>
                  </a:txBody>
                  <a:tcPr marL="9525" marR="9525" marT="9525" marB="0" anchor="ctr"/>
                </a:tc>
                <a:tc rowSpan="2">
                  <a:txBody>
                    <a:bodyPr/>
                    <a:lstStyle/>
                    <a:p>
                      <a:pPr algn="ctr" rtl="0">
                        <a:lnSpc>
                          <a:spcPct val="115000"/>
                        </a:lnSpc>
                        <a:spcAft>
                          <a:spcPts val="0"/>
                        </a:spcAft>
                      </a:pPr>
                      <a:r>
                        <a:rPr lang="en-US" sz="1600" dirty="0">
                          <a:solidFill>
                            <a:srgbClr val="FF0000"/>
                          </a:solidFill>
                          <a:effectLst/>
                        </a:rPr>
                        <a:t>0.004*</a:t>
                      </a:r>
                      <a:endParaRPr lang="en-US" sz="1400" dirty="0">
                        <a:solidFill>
                          <a:srgbClr val="FF0000"/>
                        </a:solidFill>
                        <a:effectLst/>
                        <a:latin typeface="Calibri"/>
                        <a:ea typeface="Calibri"/>
                        <a:cs typeface="Arial"/>
                      </a:endParaRPr>
                    </a:p>
                  </a:txBody>
                  <a:tcPr marL="9525" marR="9525" marT="9525" marB="0" anchor="ctr"/>
                </a:tc>
              </a:tr>
              <a:tr h="276018">
                <a:tc vMerge="1">
                  <a:txBody>
                    <a:bodyPr/>
                    <a:lstStyle/>
                    <a:p>
                      <a:pPr rtl="1"/>
                      <a:endParaRPr lang="ar-IQ"/>
                    </a:p>
                  </a:txBody>
                  <a:tcPr/>
                </a:tc>
                <a:tc>
                  <a:txBody>
                    <a:bodyPr/>
                    <a:lstStyle/>
                    <a:p>
                      <a:pPr algn="ctr" rtl="0">
                        <a:lnSpc>
                          <a:spcPct val="115000"/>
                        </a:lnSpc>
                        <a:spcAft>
                          <a:spcPts val="0"/>
                        </a:spcAft>
                      </a:pPr>
                      <a:r>
                        <a:rPr lang="en-US" sz="1600" dirty="0">
                          <a:solidFill>
                            <a:srgbClr val="FF0000"/>
                          </a:solidFill>
                          <a:effectLst/>
                        </a:rPr>
                        <a:t>Pregnant</a:t>
                      </a:r>
                      <a:endParaRPr lang="en-US" sz="1400" dirty="0">
                        <a:solidFill>
                          <a:srgbClr val="FF0000"/>
                        </a:solidFill>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600" dirty="0">
                          <a:solidFill>
                            <a:srgbClr val="FF0000"/>
                          </a:solidFill>
                          <a:effectLst/>
                        </a:rPr>
                        <a:t>2.86</a:t>
                      </a:r>
                      <a:endParaRPr lang="en-US" sz="1400" dirty="0">
                        <a:solidFill>
                          <a:srgbClr val="FF0000"/>
                        </a:solidFill>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600" dirty="0">
                          <a:solidFill>
                            <a:srgbClr val="FF0000"/>
                          </a:solidFill>
                          <a:effectLst/>
                        </a:rPr>
                        <a:t>1.09</a:t>
                      </a:r>
                      <a:endParaRPr lang="en-US" sz="1400" dirty="0">
                        <a:solidFill>
                          <a:srgbClr val="FF0000"/>
                        </a:solidFill>
                        <a:effectLst/>
                        <a:latin typeface="Calibri"/>
                        <a:ea typeface="Calibri"/>
                        <a:cs typeface="Arial"/>
                      </a:endParaRPr>
                    </a:p>
                  </a:txBody>
                  <a:tcPr marL="9525" marR="9525" marT="9525" marB="0" anchor="ctr"/>
                </a:tc>
                <a:tc vMerge="1">
                  <a:txBody>
                    <a:bodyPr/>
                    <a:lstStyle/>
                    <a:p>
                      <a:pPr rtl="1"/>
                      <a:endParaRPr lang="ar-IQ"/>
                    </a:p>
                  </a:txBody>
                  <a:tcPr/>
                </a:tc>
              </a:tr>
              <a:tr h="209281">
                <a:tc rowSpan="2">
                  <a:txBody>
                    <a:bodyPr/>
                    <a:lstStyle/>
                    <a:p>
                      <a:pPr algn="ctr" rtl="0">
                        <a:lnSpc>
                          <a:spcPct val="115000"/>
                        </a:lnSpc>
                        <a:spcAft>
                          <a:spcPts val="0"/>
                        </a:spcAft>
                      </a:pPr>
                      <a:r>
                        <a:rPr lang="en-US" sz="1200">
                          <a:effectLst/>
                        </a:rPr>
                        <a:t>HDL</a:t>
                      </a:r>
                      <a:endParaRPr lang="en-US" sz="11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200">
                          <a:effectLst/>
                        </a:rPr>
                        <a:t>Control</a:t>
                      </a:r>
                      <a:endParaRPr lang="en-US" sz="11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200">
                          <a:effectLst/>
                        </a:rPr>
                        <a:t>1.71</a:t>
                      </a:r>
                      <a:endParaRPr lang="en-US" sz="11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200">
                          <a:effectLst/>
                        </a:rPr>
                        <a:t>0.13</a:t>
                      </a:r>
                      <a:endParaRPr lang="en-US" sz="1100">
                        <a:effectLst/>
                        <a:latin typeface="Calibri"/>
                        <a:ea typeface="Calibri"/>
                        <a:cs typeface="Arial"/>
                      </a:endParaRPr>
                    </a:p>
                  </a:txBody>
                  <a:tcPr marL="9525" marR="9525" marT="9525" marB="0" anchor="ctr"/>
                </a:tc>
                <a:tc rowSpan="2">
                  <a:txBody>
                    <a:bodyPr/>
                    <a:lstStyle/>
                    <a:p>
                      <a:pPr algn="ctr" rtl="0">
                        <a:lnSpc>
                          <a:spcPct val="115000"/>
                        </a:lnSpc>
                        <a:spcAft>
                          <a:spcPts val="0"/>
                        </a:spcAft>
                      </a:pPr>
                      <a:r>
                        <a:rPr lang="en-US" sz="1400" dirty="0">
                          <a:effectLst/>
                        </a:rPr>
                        <a:t>&lt;0.001**</a:t>
                      </a:r>
                      <a:endParaRPr lang="en-US" sz="1200" dirty="0">
                        <a:effectLst/>
                        <a:latin typeface="Calibri"/>
                        <a:ea typeface="Calibri"/>
                        <a:cs typeface="Arial"/>
                      </a:endParaRPr>
                    </a:p>
                  </a:txBody>
                  <a:tcPr marL="9525" marR="9525" marT="9525" marB="0" anchor="ctr">
                    <a:solidFill>
                      <a:srgbClr val="FFFF00"/>
                    </a:solidFill>
                  </a:tcPr>
                </a:tc>
              </a:tr>
              <a:tr h="242650">
                <a:tc vMerge="1">
                  <a:txBody>
                    <a:bodyPr/>
                    <a:lstStyle/>
                    <a:p>
                      <a:pPr rtl="1"/>
                      <a:endParaRPr lang="ar-IQ"/>
                    </a:p>
                  </a:txBody>
                  <a:tcPr/>
                </a:tc>
                <a:tc>
                  <a:txBody>
                    <a:bodyPr/>
                    <a:lstStyle/>
                    <a:p>
                      <a:pPr algn="ctr" rtl="0">
                        <a:lnSpc>
                          <a:spcPct val="115000"/>
                        </a:lnSpc>
                        <a:spcAft>
                          <a:spcPts val="0"/>
                        </a:spcAft>
                      </a:pPr>
                      <a:r>
                        <a:rPr lang="en-US" sz="1400" dirty="0">
                          <a:effectLst/>
                        </a:rPr>
                        <a:t>Pregnant</a:t>
                      </a:r>
                      <a:endParaRPr lang="en-US" sz="1200" dirty="0">
                        <a:effectLst/>
                        <a:latin typeface="Calibri"/>
                        <a:ea typeface="Calibri"/>
                        <a:cs typeface="Arial"/>
                      </a:endParaRPr>
                    </a:p>
                  </a:txBody>
                  <a:tcPr marL="9525" marR="9525" marT="9525" marB="0" anchor="ctr">
                    <a:solidFill>
                      <a:srgbClr val="FFFF00"/>
                    </a:solidFill>
                  </a:tcPr>
                </a:tc>
                <a:tc>
                  <a:txBody>
                    <a:bodyPr/>
                    <a:lstStyle/>
                    <a:p>
                      <a:pPr algn="ctr" rtl="0">
                        <a:lnSpc>
                          <a:spcPct val="115000"/>
                        </a:lnSpc>
                        <a:spcAft>
                          <a:spcPts val="0"/>
                        </a:spcAft>
                      </a:pPr>
                      <a:r>
                        <a:rPr lang="en-US" sz="1400" dirty="0">
                          <a:effectLst/>
                        </a:rPr>
                        <a:t>1.42</a:t>
                      </a:r>
                      <a:endParaRPr lang="en-US" sz="1200" dirty="0">
                        <a:effectLst/>
                        <a:latin typeface="Calibri"/>
                        <a:ea typeface="Calibri"/>
                        <a:cs typeface="Arial"/>
                      </a:endParaRPr>
                    </a:p>
                  </a:txBody>
                  <a:tcPr marL="9525" marR="9525" marT="9525" marB="0" anchor="ctr">
                    <a:solidFill>
                      <a:srgbClr val="FFFF00"/>
                    </a:solidFill>
                  </a:tcPr>
                </a:tc>
                <a:tc>
                  <a:txBody>
                    <a:bodyPr/>
                    <a:lstStyle/>
                    <a:p>
                      <a:pPr algn="ctr" rtl="0">
                        <a:lnSpc>
                          <a:spcPct val="115000"/>
                        </a:lnSpc>
                        <a:spcAft>
                          <a:spcPts val="0"/>
                        </a:spcAft>
                      </a:pPr>
                      <a:r>
                        <a:rPr lang="en-US" sz="1400" dirty="0">
                          <a:effectLst/>
                        </a:rPr>
                        <a:t>0.39</a:t>
                      </a:r>
                      <a:endParaRPr lang="en-US" sz="1200" dirty="0">
                        <a:effectLst/>
                        <a:latin typeface="Calibri"/>
                        <a:ea typeface="Calibri"/>
                        <a:cs typeface="Arial"/>
                      </a:endParaRPr>
                    </a:p>
                  </a:txBody>
                  <a:tcPr marL="9525" marR="9525" marT="9525" marB="0" anchor="ctr">
                    <a:solidFill>
                      <a:srgbClr val="FFFF00"/>
                    </a:solidFill>
                  </a:tcPr>
                </a:tc>
                <a:tc vMerge="1">
                  <a:txBody>
                    <a:bodyPr/>
                    <a:lstStyle/>
                    <a:p>
                      <a:pPr rtl="1"/>
                      <a:endParaRPr lang="ar-IQ"/>
                    </a:p>
                  </a:txBody>
                  <a:tcPr/>
                </a:tc>
              </a:tr>
              <a:tr h="209281">
                <a:tc rowSpan="2">
                  <a:txBody>
                    <a:bodyPr/>
                    <a:lstStyle/>
                    <a:p>
                      <a:pPr algn="ctr" rtl="0">
                        <a:lnSpc>
                          <a:spcPct val="115000"/>
                        </a:lnSpc>
                        <a:spcAft>
                          <a:spcPts val="0"/>
                        </a:spcAft>
                      </a:pPr>
                      <a:r>
                        <a:rPr lang="en-US" sz="1200">
                          <a:effectLst/>
                        </a:rPr>
                        <a:t>Total cholesterol</a:t>
                      </a:r>
                      <a:endParaRPr lang="en-US" sz="11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200" dirty="0">
                          <a:effectLst/>
                        </a:rPr>
                        <a:t>Control</a:t>
                      </a:r>
                      <a:endParaRPr lang="en-US" sz="1100" dirty="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200" dirty="0">
                          <a:effectLst/>
                        </a:rPr>
                        <a:t>3.95</a:t>
                      </a:r>
                      <a:endParaRPr lang="en-US" sz="1100" dirty="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200" dirty="0">
                          <a:effectLst/>
                        </a:rPr>
                        <a:t>0.57</a:t>
                      </a:r>
                      <a:endParaRPr lang="en-US" sz="1100" dirty="0">
                        <a:effectLst/>
                        <a:latin typeface="Calibri"/>
                        <a:ea typeface="Calibri"/>
                        <a:cs typeface="Arial"/>
                      </a:endParaRPr>
                    </a:p>
                  </a:txBody>
                  <a:tcPr marL="9525" marR="9525" marT="9525" marB="0" anchor="ctr"/>
                </a:tc>
                <a:tc rowSpan="2">
                  <a:txBody>
                    <a:bodyPr/>
                    <a:lstStyle/>
                    <a:p>
                      <a:pPr algn="ctr" rtl="0">
                        <a:lnSpc>
                          <a:spcPct val="115000"/>
                        </a:lnSpc>
                        <a:spcAft>
                          <a:spcPts val="0"/>
                        </a:spcAft>
                      </a:pPr>
                      <a:r>
                        <a:rPr lang="en-US" sz="1600" dirty="0">
                          <a:solidFill>
                            <a:srgbClr val="FF0000"/>
                          </a:solidFill>
                          <a:effectLst/>
                        </a:rPr>
                        <a:t>&lt;0.001**</a:t>
                      </a:r>
                      <a:endParaRPr lang="en-US" sz="1400" dirty="0">
                        <a:solidFill>
                          <a:srgbClr val="FF0000"/>
                        </a:solidFill>
                        <a:effectLst/>
                        <a:latin typeface="Calibri"/>
                        <a:ea typeface="Calibri"/>
                        <a:cs typeface="Arial"/>
                      </a:endParaRPr>
                    </a:p>
                  </a:txBody>
                  <a:tcPr marL="9525" marR="9525" marT="9525" marB="0" anchor="ctr"/>
                </a:tc>
              </a:tr>
              <a:tr h="276018">
                <a:tc vMerge="1">
                  <a:txBody>
                    <a:bodyPr/>
                    <a:lstStyle/>
                    <a:p>
                      <a:pPr rtl="1"/>
                      <a:endParaRPr lang="ar-IQ"/>
                    </a:p>
                  </a:txBody>
                  <a:tcPr/>
                </a:tc>
                <a:tc>
                  <a:txBody>
                    <a:bodyPr/>
                    <a:lstStyle/>
                    <a:p>
                      <a:pPr algn="ctr" rtl="0">
                        <a:lnSpc>
                          <a:spcPct val="115000"/>
                        </a:lnSpc>
                        <a:spcAft>
                          <a:spcPts val="0"/>
                        </a:spcAft>
                      </a:pPr>
                      <a:r>
                        <a:rPr lang="en-US" sz="1600" dirty="0">
                          <a:solidFill>
                            <a:srgbClr val="FF0000"/>
                          </a:solidFill>
                          <a:effectLst/>
                        </a:rPr>
                        <a:t>Pregnant</a:t>
                      </a:r>
                      <a:endParaRPr lang="en-US" sz="1400" dirty="0">
                        <a:solidFill>
                          <a:srgbClr val="FF0000"/>
                        </a:solidFill>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600" dirty="0">
                          <a:solidFill>
                            <a:srgbClr val="FF0000"/>
                          </a:solidFill>
                          <a:effectLst/>
                        </a:rPr>
                        <a:t>4.98</a:t>
                      </a:r>
                      <a:endParaRPr lang="en-US" sz="1400" dirty="0">
                        <a:solidFill>
                          <a:srgbClr val="FF0000"/>
                        </a:solidFill>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600" dirty="0">
                          <a:solidFill>
                            <a:srgbClr val="FF0000"/>
                          </a:solidFill>
                          <a:effectLst/>
                        </a:rPr>
                        <a:t>1.41</a:t>
                      </a:r>
                      <a:endParaRPr lang="en-US" sz="1400" dirty="0">
                        <a:solidFill>
                          <a:srgbClr val="FF0000"/>
                        </a:solidFill>
                        <a:effectLst/>
                        <a:latin typeface="Calibri"/>
                        <a:ea typeface="Calibri"/>
                        <a:cs typeface="Arial"/>
                      </a:endParaRPr>
                    </a:p>
                  </a:txBody>
                  <a:tcPr marL="9525" marR="9525" marT="9525" marB="0" anchor="ctr"/>
                </a:tc>
                <a:tc vMerge="1">
                  <a:txBody>
                    <a:bodyPr/>
                    <a:lstStyle/>
                    <a:p>
                      <a:pPr rtl="1"/>
                      <a:endParaRPr lang="ar-IQ"/>
                    </a:p>
                  </a:txBody>
                  <a:tcPr/>
                </a:tc>
              </a:tr>
              <a:tr h="209281">
                <a:tc rowSpan="2">
                  <a:txBody>
                    <a:bodyPr/>
                    <a:lstStyle/>
                    <a:p>
                      <a:pPr algn="ctr" rtl="0">
                        <a:lnSpc>
                          <a:spcPct val="115000"/>
                        </a:lnSpc>
                        <a:spcAft>
                          <a:spcPts val="0"/>
                        </a:spcAft>
                      </a:pPr>
                      <a:r>
                        <a:rPr lang="en-US" sz="1200">
                          <a:effectLst/>
                        </a:rPr>
                        <a:t>vLDL</a:t>
                      </a:r>
                      <a:endParaRPr lang="en-US" sz="11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200" dirty="0">
                          <a:effectLst/>
                        </a:rPr>
                        <a:t>Control</a:t>
                      </a:r>
                      <a:endParaRPr lang="en-US" sz="1100" dirty="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200">
                          <a:effectLst/>
                        </a:rPr>
                        <a:t>0.20</a:t>
                      </a:r>
                      <a:endParaRPr lang="en-US" sz="11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200">
                          <a:effectLst/>
                        </a:rPr>
                        <a:t>0.09</a:t>
                      </a:r>
                      <a:endParaRPr lang="en-US" sz="1100">
                        <a:effectLst/>
                        <a:latin typeface="Calibri"/>
                        <a:ea typeface="Calibri"/>
                        <a:cs typeface="Arial"/>
                      </a:endParaRPr>
                    </a:p>
                  </a:txBody>
                  <a:tcPr marL="9525" marR="9525" marT="9525" marB="0" anchor="ctr"/>
                </a:tc>
                <a:tc rowSpan="2">
                  <a:txBody>
                    <a:bodyPr/>
                    <a:lstStyle/>
                    <a:p>
                      <a:pPr algn="ctr" rtl="0">
                        <a:lnSpc>
                          <a:spcPct val="115000"/>
                        </a:lnSpc>
                        <a:spcAft>
                          <a:spcPts val="0"/>
                        </a:spcAft>
                      </a:pPr>
                      <a:r>
                        <a:rPr lang="en-US" sz="1600" dirty="0">
                          <a:solidFill>
                            <a:srgbClr val="FF0000"/>
                          </a:solidFill>
                          <a:effectLst/>
                        </a:rPr>
                        <a:t>&lt;0.001**</a:t>
                      </a:r>
                      <a:endParaRPr lang="en-US" sz="1400" dirty="0">
                        <a:solidFill>
                          <a:srgbClr val="FF0000"/>
                        </a:solidFill>
                        <a:effectLst/>
                        <a:latin typeface="Calibri"/>
                        <a:ea typeface="Calibri"/>
                        <a:cs typeface="Arial"/>
                      </a:endParaRPr>
                    </a:p>
                  </a:txBody>
                  <a:tcPr marL="9525" marR="9525" marT="9525" marB="0" anchor="ctr"/>
                </a:tc>
              </a:tr>
              <a:tr h="276018">
                <a:tc vMerge="1">
                  <a:txBody>
                    <a:bodyPr/>
                    <a:lstStyle/>
                    <a:p>
                      <a:pPr rtl="1"/>
                      <a:endParaRPr lang="ar-IQ"/>
                    </a:p>
                  </a:txBody>
                  <a:tcPr/>
                </a:tc>
                <a:tc>
                  <a:txBody>
                    <a:bodyPr/>
                    <a:lstStyle/>
                    <a:p>
                      <a:pPr algn="ctr" rtl="0">
                        <a:lnSpc>
                          <a:spcPct val="115000"/>
                        </a:lnSpc>
                        <a:spcAft>
                          <a:spcPts val="0"/>
                        </a:spcAft>
                      </a:pPr>
                      <a:r>
                        <a:rPr lang="en-US" sz="1600" dirty="0">
                          <a:solidFill>
                            <a:srgbClr val="FF0000"/>
                          </a:solidFill>
                          <a:effectLst/>
                        </a:rPr>
                        <a:t>Pregnant</a:t>
                      </a:r>
                      <a:endParaRPr lang="en-US" sz="1400" dirty="0">
                        <a:solidFill>
                          <a:srgbClr val="FF0000"/>
                        </a:solidFill>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600" dirty="0">
                          <a:solidFill>
                            <a:srgbClr val="FF0000"/>
                          </a:solidFill>
                          <a:effectLst/>
                        </a:rPr>
                        <a:t>0.38</a:t>
                      </a:r>
                      <a:endParaRPr lang="en-US" sz="1400" dirty="0">
                        <a:solidFill>
                          <a:srgbClr val="FF0000"/>
                        </a:solidFill>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600" dirty="0">
                          <a:solidFill>
                            <a:srgbClr val="FF0000"/>
                          </a:solidFill>
                          <a:effectLst/>
                        </a:rPr>
                        <a:t>0.20</a:t>
                      </a:r>
                      <a:endParaRPr lang="en-US" sz="1400" dirty="0">
                        <a:solidFill>
                          <a:srgbClr val="FF0000"/>
                        </a:solidFill>
                        <a:effectLst/>
                        <a:latin typeface="Calibri"/>
                        <a:ea typeface="Calibri"/>
                        <a:cs typeface="Arial"/>
                      </a:endParaRPr>
                    </a:p>
                  </a:txBody>
                  <a:tcPr marL="9525" marR="9525" marT="9525" marB="0" anchor="ctr"/>
                </a:tc>
                <a:tc vMerge="1">
                  <a:txBody>
                    <a:bodyPr/>
                    <a:lstStyle/>
                    <a:p>
                      <a:pPr rtl="1"/>
                      <a:endParaRPr lang="ar-IQ"/>
                    </a:p>
                  </a:txBody>
                  <a:tcPr/>
                </a:tc>
              </a:tr>
              <a:tr h="209281">
                <a:tc rowSpan="2">
                  <a:txBody>
                    <a:bodyPr/>
                    <a:lstStyle/>
                    <a:p>
                      <a:pPr algn="ctr" rtl="0">
                        <a:lnSpc>
                          <a:spcPct val="115000"/>
                        </a:lnSpc>
                        <a:spcAft>
                          <a:spcPts val="0"/>
                        </a:spcAft>
                      </a:pPr>
                      <a:r>
                        <a:rPr lang="en-US" sz="1200" dirty="0">
                          <a:effectLst/>
                        </a:rPr>
                        <a:t>Triglycerides</a:t>
                      </a:r>
                      <a:endParaRPr lang="en-US" sz="1100" dirty="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200" dirty="0">
                          <a:effectLst/>
                        </a:rPr>
                        <a:t>Control</a:t>
                      </a:r>
                      <a:endParaRPr lang="en-US" sz="1100" dirty="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200">
                          <a:effectLst/>
                        </a:rPr>
                        <a:t>1.02</a:t>
                      </a:r>
                      <a:endParaRPr lang="en-US" sz="11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200">
                          <a:effectLst/>
                        </a:rPr>
                        <a:t>0.43</a:t>
                      </a:r>
                      <a:endParaRPr lang="en-US" sz="1100">
                        <a:effectLst/>
                        <a:latin typeface="Calibri"/>
                        <a:ea typeface="Calibri"/>
                        <a:cs typeface="Arial"/>
                      </a:endParaRPr>
                    </a:p>
                  </a:txBody>
                  <a:tcPr marL="9525" marR="9525" marT="9525" marB="0" anchor="ctr"/>
                </a:tc>
                <a:tc rowSpan="2">
                  <a:txBody>
                    <a:bodyPr/>
                    <a:lstStyle/>
                    <a:p>
                      <a:pPr algn="ctr" rtl="0">
                        <a:lnSpc>
                          <a:spcPct val="115000"/>
                        </a:lnSpc>
                        <a:spcAft>
                          <a:spcPts val="0"/>
                        </a:spcAft>
                      </a:pPr>
                      <a:r>
                        <a:rPr lang="en-US" sz="1600" dirty="0">
                          <a:solidFill>
                            <a:srgbClr val="FF0000"/>
                          </a:solidFill>
                          <a:effectLst/>
                        </a:rPr>
                        <a:t>&lt;0.001**</a:t>
                      </a:r>
                      <a:endParaRPr lang="en-US" sz="1400" dirty="0">
                        <a:solidFill>
                          <a:srgbClr val="FF0000"/>
                        </a:solidFill>
                        <a:effectLst/>
                        <a:latin typeface="Calibri"/>
                        <a:ea typeface="Calibri"/>
                        <a:cs typeface="Arial"/>
                      </a:endParaRPr>
                    </a:p>
                  </a:txBody>
                  <a:tcPr marL="9525" marR="9525" marT="9525" marB="0" anchor="ctr"/>
                </a:tc>
              </a:tr>
              <a:tr h="276018">
                <a:tc vMerge="1">
                  <a:txBody>
                    <a:bodyPr/>
                    <a:lstStyle/>
                    <a:p>
                      <a:pPr rtl="1"/>
                      <a:endParaRPr lang="ar-IQ"/>
                    </a:p>
                  </a:txBody>
                  <a:tcPr/>
                </a:tc>
                <a:tc>
                  <a:txBody>
                    <a:bodyPr/>
                    <a:lstStyle/>
                    <a:p>
                      <a:pPr algn="ctr" rtl="0">
                        <a:lnSpc>
                          <a:spcPct val="115000"/>
                        </a:lnSpc>
                        <a:spcAft>
                          <a:spcPts val="0"/>
                        </a:spcAft>
                      </a:pPr>
                      <a:r>
                        <a:rPr lang="en-US" sz="1600" dirty="0">
                          <a:solidFill>
                            <a:srgbClr val="FF0000"/>
                          </a:solidFill>
                          <a:effectLst/>
                        </a:rPr>
                        <a:t>Pregnant</a:t>
                      </a:r>
                      <a:endParaRPr lang="en-US" sz="1400" dirty="0">
                        <a:solidFill>
                          <a:srgbClr val="FF0000"/>
                        </a:solidFill>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600" dirty="0">
                          <a:solidFill>
                            <a:srgbClr val="FF0000"/>
                          </a:solidFill>
                          <a:effectLst/>
                        </a:rPr>
                        <a:t>1.91</a:t>
                      </a:r>
                      <a:endParaRPr lang="en-US" sz="1400" dirty="0">
                        <a:solidFill>
                          <a:srgbClr val="FF0000"/>
                        </a:solidFill>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600" dirty="0">
                          <a:solidFill>
                            <a:srgbClr val="FF0000"/>
                          </a:solidFill>
                          <a:effectLst/>
                        </a:rPr>
                        <a:t>1.00</a:t>
                      </a:r>
                      <a:endParaRPr lang="en-US" sz="1400" dirty="0">
                        <a:solidFill>
                          <a:srgbClr val="FF0000"/>
                        </a:solidFill>
                        <a:effectLst/>
                        <a:latin typeface="Calibri"/>
                        <a:ea typeface="Calibri"/>
                        <a:cs typeface="Arial"/>
                      </a:endParaRPr>
                    </a:p>
                  </a:txBody>
                  <a:tcPr marL="9525" marR="9525" marT="9525" marB="0" anchor="ctr"/>
                </a:tc>
                <a:tc vMerge="1">
                  <a:txBody>
                    <a:bodyPr/>
                    <a:lstStyle/>
                    <a:p>
                      <a:pPr rtl="1"/>
                      <a:endParaRPr lang="ar-IQ"/>
                    </a:p>
                  </a:txBody>
                  <a:tcPr/>
                </a:tc>
              </a:tr>
            </a:tbl>
          </a:graphicData>
        </a:graphic>
      </p:graphicFrame>
      <p:sp>
        <p:nvSpPr>
          <p:cNvPr id="3" name="Rectangle 1"/>
          <p:cNvSpPr>
            <a:spLocks noChangeArrowheads="1"/>
          </p:cNvSpPr>
          <p:nvPr/>
        </p:nvSpPr>
        <p:spPr bwMode="auto">
          <a:xfrm>
            <a:off x="107504" y="91877"/>
            <a:ext cx="8424935"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IQ" sz="1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جدول (</a:t>
            </a:r>
            <a:r>
              <a:rPr kumimoji="0" lang="en-US" sz="1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a:t>
            </a:r>
            <a:r>
              <a:rPr kumimoji="0" lang="en-US"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10</a:t>
            </a:r>
            <a:r>
              <a:rPr kumimoji="0" lang="ar-IQ" sz="1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يوضح مستوى </a:t>
            </a:r>
            <a:r>
              <a:rPr kumimoji="0" lang="ar-IQ"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LDL</a:t>
            </a:r>
            <a:r>
              <a:rPr kumimoji="0" lang="ar-IQ"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en-US"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HDL</a:t>
            </a:r>
            <a:r>
              <a:rPr kumimoji="0" lang="ar-IQ"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en-US"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Total cholesterol</a:t>
            </a:r>
            <a:r>
              <a:rPr kumimoji="0" lang="ar-IQ"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en-US"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VLDL</a:t>
            </a: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a:t>
            </a:r>
            <a:r>
              <a:rPr kumimoji="0" lang="ar-IQ"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r>
              <a:rPr kumimoji="0" lang="en-US" sz="1600" b="1" i="0" u="none" strike="noStrike" cap="none" normalizeH="0" baseline="0" dirty="0" smtClean="0">
                <a:ln>
                  <a:noFill/>
                </a:ln>
                <a:solidFill>
                  <a:schemeClr val="tx1"/>
                </a:solidFill>
                <a:effectLst/>
                <a:latin typeface="Calibri" pitchFamily="34" charset="0"/>
                <a:ea typeface="Times New Roman" pitchFamily="18" charset="0"/>
                <a:cs typeface="Arial" pitchFamily="34" charset="0"/>
              </a:rPr>
              <a:t> Triglycerides</a:t>
            </a:r>
            <a:r>
              <a:rPr kumimoji="0" lang="ar-IQ"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ar-IQ" sz="1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في النساء الحوامل </a:t>
            </a:r>
            <a:r>
              <a:rPr kumimoji="0" lang="ar-IQ" sz="14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وغير الحوامل</a:t>
            </a:r>
            <a:endParaRPr kumimoji="0" lang="ar-IQ" sz="1600"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endParaRPr>
          </a:p>
        </p:txBody>
      </p:sp>
      <p:graphicFrame>
        <p:nvGraphicFramePr>
          <p:cNvPr id="4" name="جدول 3"/>
          <p:cNvGraphicFramePr>
            <a:graphicFrameLocks noGrp="1"/>
          </p:cNvGraphicFramePr>
          <p:nvPr>
            <p:extLst>
              <p:ext uri="{D42A27DB-BD31-4B8C-83A1-F6EECF244321}">
                <p14:modId xmlns:p14="http://schemas.microsoft.com/office/powerpoint/2010/main" val="2937432643"/>
              </p:ext>
            </p:extLst>
          </p:nvPr>
        </p:nvGraphicFramePr>
        <p:xfrm>
          <a:off x="1259633" y="3140967"/>
          <a:ext cx="7272808" cy="3680460"/>
        </p:xfrm>
        <a:graphic>
          <a:graphicData uri="http://schemas.openxmlformats.org/drawingml/2006/table">
            <a:tbl>
              <a:tblPr firstRow="1" firstCol="1" bandRow="1">
                <a:tableStyleId>{5C22544A-7EE6-4342-B048-85BDC9FD1C3A}</a:tableStyleId>
              </a:tblPr>
              <a:tblGrid>
                <a:gridCol w="2047725"/>
                <a:gridCol w="2047725"/>
                <a:gridCol w="1131881"/>
                <a:gridCol w="795463"/>
                <a:gridCol w="1250014"/>
              </a:tblGrid>
              <a:tr h="217117">
                <a:tc>
                  <a:txBody>
                    <a:bodyPr/>
                    <a:lstStyle/>
                    <a:p>
                      <a:pPr>
                        <a:lnSpc>
                          <a:spcPct val="115000"/>
                        </a:lnSpc>
                      </a:pPr>
                      <a:endParaRPr lang="en-US" sz="1100" dirty="0">
                        <a:effectLst/>
                        <a:latin typeface="Calibri"/>
                      </a:endParaRPr>
                    </a:p>
                  </a:txBody>
                  <a:tcPr marL="68580" marR="68580" marT="0" marB="0" anchor="ctr"/>
                </a:tc>
                <a:tc>
                  <a:txBody>
                    <a:bodyPr/>
                    <a:lstStyle/>
                    <a:p>
                      <a:pPr>
                        <a:lnSpc>
                          <a:spcPct val="115000"/>
                        </a:lnSpc>
                      </a:pPr>
                      <a:endParaRPr lang="en-US" sz="1100" dirty="0">
                        <a:effectLst/>
                        <a:latin typeface="Calibri"/>
                      </a:endParaRPr>
                    </a:p>
                  </a:txBody>
                  <a:tcPr marL="68580" marR="68580" marT="0" marB="0" anchor="ctr"/>
                </a:tc>
                <a:tc>
                  <a:txBody>
                    <a:bodyPr/>
                    <a:lstStyle/>
                    <a:p>
                      <a:pPr algn="ctr" rtl="0">
                        <a:lnSpc>
                          <a:spcPct val="115000"/>
                        </a:lnSpc>
                        <a:spcAft>
                          <a:spcPts val="0"/>
                        </a:spcAft>
                      </a:pPr>
                      <a:r>
                        <a:rPr lang="en-US" sz="1400" dirty="0">
                          <a:effectLst/>
                        </a:rPr>
                        <a:t>Mean</a:t>
                      </a:r>
                      <a:endParaRPr lang="en-US" sz="12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400" dirty="0">
                          <a:effectLst/>
                        </a:rPr>
                        <a:t>SD</a:t>
                      </a:r>
                      <a:endParaRPr lang="en-US" sz="12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400" dirty="0">
                          <a:effectLst/>
                        </a:rPr>
                        <a:t>p value</a:t>
                      </a:r>
                      <a:endParaRPr lang="en-US" sz="1200" dirty="0">
                        <a:effectLst/>
                        <a:latin typeface="Calibri"/>
                        <a:ea typeface="Calibri"/>
                        <a:cs typeface="Arial"/>
                      </a:endParaRPr>
                    </a:p>
                  </a:txBody>
                  <a:tcPr marL="68580" marR="68580" marT="0" marB="0" anchor="ctr"/>
                </a:tc>
              </a:tr>
              <a:tr h="197715">
                <a:tc rowSpan="3">
                  <a:txBody>
                    <a:bodyPr/>
                    <a:lstStyle/>
                    <a:p>
                      <a:pPr algn="ctr" rtl="0">
                        <a:lnSpc>
                          <a:spcPct val="115000"/>
                        </a:lnSpc>
                        <a:spcAft>
                          <a:spcPts val="0"/>
                        </a:spcAft>
                      </a:pPr>
                      <a:r>
                        <a:rPr lang="en-US" sz="1200" dirty="0">
                          <a:effectLst/>
                        </a:rPr>
                        <a:t>LDL</a:t>
                      </a:r>
                      <a:endParaRPr lang="en-US" sz="11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dirty="0">
                          <a:effectLst/>
                        </a:rPr>
                        <a:t>First trimester</a:t>
                      </a:r>
                      <a:endParaRPr lang="en-US" sz="11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dirty="0">
                          <a:effectLst/>
                        </a:rPr>
                        <a:t>2.04</a:t>
                      </a:r>
                      <a:endParaRPr lang="en-US" sz="11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dirty="0">
                          <a:effectLst/>
                        </a:rPr>
                        <a:t>0.49</a:t>
                      </a:r>
                      <a:endParaRPr lang="en-US" sz="1100" dirty="0">
                        <a:effectLst/>
                        <a:latin typeface="Calibri"/>
                        <a:ea typeface="Calibri"/>
                        <a:cs typeface="Arial"/>
                      </a:endParaRPr>
                    </a:p>
                  </a:txBody>
                  <a:tcPr marL="68580" marR="68580" marT="0" marB="0" anchor="ctr"/>
                </a:tc>
                <a:tc rowSpan="3">
                  <a:txBody>
                    <a:bodyPr/>
                    <a:lstStyle/>
                    <a:p>
                      <a:pPr algn="ctr" rtl="0">
                        <a:lnSpc>
                          <a:spcPct val="115000"/>
                        </a:lnSpc>
                        <a:spcAft>
                          <a:spcPts val="0"/>
                        </a:spcAft>
                      </a:pPr>
                      <a:r>
                        <a:rPr lang="en-US" sz="1200" dirty="0">
                          <a:solidFill>
                            <a:srgbClr val="FF0000"/>
                          </a:solidFill>
                          <a:effectLst/>
                        </a:rPr>
                        <a:t>&lt;0.001**</a:t>
                      </a:r>
                      <a:endParaRPr lang="en-US" sz="1100" dirty="0">
                        <a:solidFill>
                          <a:srgbClr val="FF0000"/>
                        </a:solidFill>
                        <a:effectLst/>
                        <a:latin typeface="Calibri"/>
                        <a:ea typeface="Calibri"/>
                        <a:cs typeface="Arial"/>
                      </a:endParaRPr>
                    </a:p>
                  </a:txBody>
                  <a:tcPr marL="68580" marR="68580" marT="0" marB="0" anchor="ctr"/>
                </a:tc>
              </a:tr>
              <a:tr h="197715">
                <a:tc vMerge="1">
                  <a:txBody>
                    <a:bodyPr/>
                    <a:lstStyle/>
                    <a:p>
                      <a:pPr rtl="1"/>
                      <a:endParaRPr lang="ar-IQ"/>
                    </a:p>
                  </a:txBody>
                  <a:tcPr/>
                </a:tc>
                <a:tc>
                  <a:txBody>
                    <a:bodyPr/>
                    <a:lstStyle/>
                    <a:p>
                      <a:pPr algn="ctr" rtl="0">
                        <a:lnSpc>
                          <a:spcPct val="115000"/>
                        </a:lnSpc>
                        <a:spcAft>
                          <a:spcPts val="0"/>
                        </a:spcAft>
                      </a:pPr>
                      <a:r>
                        <a:rPr lang="en-US" sz="1200" dirty="0">
                          <a:effectLst/>
                        </a:rPr>
                        <a:t>Second trimester</a:t>
                      </a:r>
                      <a:endParaRPr lang="en-US" sz="11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dirty="0">
                          <a:effectLst/>
                        </a:rPr>
                        <a:t>3.09</a:t>
                      </a:r>
                      <a:endParaRPr lang="en-US" sz="11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dirty="0">
                          <a:effectLst/>
                        </a:rPr>
                        <a:t>1.16</a:t>
                      </a:r>
                      <a:endParaRPr lang="en-US" sz="1100" dirty="0">
                        <a:effectLst/>
                        <a:latin typeface="Calibri"/>
                        <a:ea typeface="Calibri"/>
                        <a:cs typeface="Arial"/>
                      </a:endParaRPr>
                    </a:p>
                  </a:txBody>
                  <a:tcPr marL="68580" marR="68580" marT="0" marB="0" anchor="ctr"/>
                </a:tc>
                <a:tc vMerge="1">
                  <a:txBody>
                    <a:bodyPr/>
                    <a:lstStyle/>
                    <a:p>
                      <a:pPr rtl="1"/>
                      <a:endParaRPr lang="ar-IQ"/>
                    </a:p>
                  </a:txBody>
                  <a:tcPr/>
                </a:tc>
              </a:tr>
              <a:tr h="248099">
                <a:tc vMerge="1">
                  <a:txBody>
                    <a:bodyPr/>
                    <a:lstStyle/>
                    <a:p>
                      <a:pPr rtl="1"/>
                      <a:endParaRPr lang="ar-IQ"/>
                    </a:p>
                  </a:txBody>
                  <a:tcPr/>
                </a:tc>
                <a:tc>
                  <a:txBody>
                    <a:bodyPr/>
                    <a:lstStyle/>
                    <a:p>
                      <a:pPr algn="ctr" rtl="0">
                        <a:lnSpc>
                          <a:spcPct val="115000"/>
                        </a:lnSpc>
                        <a:spcAft>
                          <a:spcPts val="0"/>
                        </a:spcAft>
                      </a:pPr>
                      <a:r>
                        <a:rPr lang="en-US" sz="1600" dirty="0">
                          <a:solidFill>
                            <a:srgbClr val="FF0000"/>
                          </a:solidFill>
                          <a:effectLst/>
                        </a:rPr>
                        <a:t>Third trimester</a:t>
                      </a:r>
                      <a:endParaRPr lang="en-US" sz="1400" dirty="0">
                        <a:solidFill>
                          <a:srgbClr val="FF0000"/>
                        </a:solidFill>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solidFill>
                            <a:srgbClr val="FF0000"/>
                          </a:solidFill>
                          <a:effectLst/>
                        </a:rPr>
                        <a:t>3.46</a:t>
                      </a:r>
                      <a:endParaRPr lang="en-US" sz="1400" dirty="0">
                        <a:solidFill>
                          <a:srgbClr val="FF0000"/>
                        </a:solidFill>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solidFill>
                            <a:srgbClr val="FF0000"/>
                          </a:solidFill>
                          <a:effectLst/>
                        </a:rPr>
                        <a:t>0.97</a:t>
                      </a:r>
                      <a:endParaRPr lang="en-US" sz="1400" dirty="0">
                        <a:solidFill>
                          <a:srgbClr val="FF0000"/>
                        </a:solidFill>
                        <a:effectLst/>
                        <a:latin typeface="Calibri"/>
                        <a:ea typeface="Calibri"/>
                        <a:cs typeface="Arial"/>
                      </a:endParaRPr>
                    </a:p>
                  </a:txBody>
                  <a:tcPr marL="68580" marR="68580" marT="0" marB="0" anchor="ctr"/>
                </a:tc>
                <a:tc vMerge="1">
                  <a:txBody>
                    <a:bodyPr/>
                    <a:lstStyle/>
                    <a:p>
                      <a:pPr rtl="1"/>
                      <a:endParaRPr lang="ar-IQ"/>
                    </a:p>
                  </a:txBody>
                  <a:tcPr/>
                </a:tc>
              </a:tr>
              <a:tr h="197715">
                <a:tc rowSpan="3">
                  <a:txBody>
                    <a:bodyPr/>
                    <a:lstStyle/>
                    <a:p>
                      <a:pPr algn="ctr" rtl="0">
                        <a:lnSpc>
                          <a:spcPct val="115000"/>
                        </a:lnSpc>
                        <a:spcAft>
                          <a:spcPts val="0"/>
                        </a:spcAft>
                      </a:pPr>
                      <a:r>
                        <a:rPr lang="en-US" sz="1200" dirty="0">
                          <a:effectLst/>
                        </a:rPr>
                        <a:t>HDL</a:t>
                      </a:r>
                      <a:endParaRPr lang="en-US" sz="11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dirty="0">
                          <a:effectLst/>
                        </a:rPr>
                        <a:t>First trimester</a:t>
                      </a:r>
                      <a:endParaRPr lang="en-US" sz="1100" dirty="0">
                        <a:effectLst/>
                        <a:latin typeface="Calibri"/>
                        <a:ea typeface="Calibri"/>
                        <a:cs typeface="Arial"/>
                      </a:endParaRPr>
                    </a:p>
                  </a:txBody>
                  <a:tcPr marL="68580" marR="68580" marT="0" marB="0" anchor="ctr">
                    <a:solidFill>
                      <a:srgbClr val="FFFF00"/>
                    </a:solidFill>
                  </a:tcPr>
                </a:tc>
                <a:tc>
                  <a:txBody>
                    <a:bodyPr/>
                    <a:lstStyle/>
                    <a:p>
                      <a:pPr algn="ctr" rtl="0">
                        <a:lnSpc>
                          <a:spcPct val="115000"/>
                        </a:lnSpc>
                        <a:spcAft>
                          <a:spcPts val="0"/>
                        </a:spcAft>
                      </a:pPr>
                      <a:r>
                        <a:rPr lang="en-US" sz="1200" dirty="0">
                          <a:effectLst/>
                        </a:rPr>
                        <a:t>1.27</a:t>
                      </a:r>
                      <a:endParaRPr lang="en-US" sz="1100" dirty="0">
                        <a:effectLst/>
                        <a:latin typeface="Calibri"/>
                        <a:ea typeface="Calibri"/>
                        <a:cs typeface="Arial"/>
                      </a:endParaRPr>
                    </a:p>
                  </a:txBody>
                  <a:tcPr marL="68580" marR="68580" marT="0" marB="0" anchor="ctr">
                    <a:solidFill>
                      <a:srgbClr val="FFFF00"/>
                    </a:solidFill>
                  </a:tcPr>
                </a:tc>
                <a:tc>
                  <a:txBody>
                    <a:bodyPr/>
                    <a:lstStyle/>
                    <a:p>
                      <a:pPr algn="ctr" rtl="0">
                        <a:lnSpc>
                          <a:spcPct val="115000"/>
                        </a:lnSpc>
                        <a:spcAft>
                          <a:spcPts val="0"/>
                        </a:spcAft>
                      </a:pPr>
                      <a:r>
                        <a:rPr lang="en-US" sz="1200" dirty="0">
                          <a:effectLst/>
                        </a:rPr>
                        <a:t>0.28</a:t>
                      </a:r>
                      <a:endParaRPr lang="en-US" sz="1100" dirty="0">
                        <a:effectLst/>
                        <a:latin typeface="Calibri"/>
                        <a:ea typeface="Calibri"/>
                        <a:cs typeface="Arial"/>
                      </a:endParaRPr>
                    </a:p>
                  </a:txBody>
                  <a:tcPr marL="68580" marR="68580" marT="0" marB="0" anchor="ctr">
                    <a:solidFill>
                      <a:srgbClr val="FFFF00"/>
                    </a:solidFill>
                  </a:tcPr>
                </a:tc>
                <a:tc rowSpan="3">
                  <a:txBody>
                    <a:bodyPr/>
                    <a:lstStyle/>
                    <a:p>
                      <a:pPr algn="ctr" rtl="0">
                        <a:lnSpc>
                          <a:spcPct val="115000"/>
                        </a:lnSpc>
                        <a:spcAft>
                          <a:spcPts val="0"/>
                        </a:spcAft>
                      </a:pPr>
                      <a:r>
                        <a:rPr lang="en-US" sz="1200" dirty="0">
                          <a:effectLst/>
                        </a:rPr>
                        <a:t>0.023*</a:t>
                      </a:r>
                      <a:endParaRPr lang="en-US" sz="1100" dirty="0">
                        <a:effectLst/>
                        <a:latin typeface="Calibri"/>
                        <a:ea typeface="Calibri"/>
                        <a:cs typeface="Arial"/>
                      </a:endParaRPr>
                    </a:p>
                  </a:txBody>
                  <a:tcPr marL="68580" marR="68580" marT="0" marB="0" anchor="ctr">
                    <a:solidFill>
                      <a:srgbClr val="FFFF00"/>
                    </a:solidFill>
                  </a:tcPr>
                </a:tc>
              </a:tr>
              <a:tr h="197715">
                <a:tc vMerge="1">
                  <a:txBody>
                    <a:bodyPr/>
                    <a:lstStyle/>
                    <a:p>
                      <a:pPr rtl="1"/>
                      <a:endParaRPr lang="ar-IQ"/>
                    </a:p>
                  </a:txBody>
                  <a:tcPr/>
                </a:tc>
                <a:tc>
                  <a:txBody>
                    <a:bodyPr/>
                    <a:lstStyle/>
                    <a:p>
                      <a:pPr algn="ctr" rtl="0">
                        <a:lnSpc>
                          <a:spcPct val="115000"/>
                        </a:lnSpc>
                        <a:spcAft>
                          <a:spcPts val="0"/>
                        </a:spcAft>
                      </a:pPr>
                      <a:r>
                        <a:rPr lang="en-US" sz="1200" dirty="0">
                          <a:effectLst/>
                        </a:rPr>
                        <a:t>Second trimester</a:t>
                      </a:r>
                      <a:endParaRPr lang="en-US" sz="11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dirty="0">
                          <a:effectLst/>
                        </a:rPr>
                        <a:t>1.55</a:t>
                      </a:r>
                      <a:endParaRPr lang="en-US" sz="11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dirty="0">
                          <a:effectLst/>
                        </a:rPr>
                        <a:t>0.46</a:t>
                      </a:r>
                      <a:endParaRPr lang="en-US" sz="1100" dirty="0">
                        <a:effectLst/>
                        <a:latin typeface="Calibri"/>
                        <a:ea typeface="Calibri"/>
                        <a:cs typeface="Arial"/>
                      </a:endParaRPr>
                    </a:p>
                  </a:txBody>
                  <a:tcPr marL="68580" marR="68580" marT="0" marB="0" anchor="ctr"/>
                </a:tc>
                <a:tc vMerge="1">
                  <a:txBody>
                    <a:bodyPr/>
                    <a:lstStyle/>
                    <a:p>
                      <a:pPr rtl="1"/>
                      <a:endParaRPr lang="ar-IQ"/>
                    </a:p>
                  </a:txBody>
                  <a:tcPr/>
                </a:tc>
              </a:tr>
              <a:tr h="197715">
                <a:tc vMerge="1">
                  <a:txBody>
                    <a:bodyPr/>
                    <a:lstStyle/>
                    <a:p>
                      <a:pPr rtl="1"/>
                      <a:endParaRPr lang="ar-IQ"/>
                    </a:p>
                  </a:txBody>
                  <a:tcPr/>
                </a:tc>
                <a:tc>
                  <a:txBody>
                    <a:bodyPr/>
                    <a:lstStyle/>
                    <a:p>
                      <a:pPr algn="ctr" rtl="0">
                        <a:lnSpc>
                          <a:spcPct val="115000"/>
                        </a:lnSpc>
                        <a:spcAft>
                          <a:spcPts val="0"/>
                        </a:spcAft>
                      </a:pPr>
                      <a:r>
                        <a:rPr lang="en-US" sz="1200" dirty="0">
                          <a:effectLst/>
                        </a:rPr>
                        <a:t>Third trimester</a:t>
                      </a:r>
                      <a:endParaRPr lang="en-US" sz="11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dirty="0">
                          <a:effectLst/>
                        </a:rPr>
                        <a:t>1.44</a:t>
                      </a:r>
                      <a:endParaRPr lang="en-US" sz="11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dirty="0">
                          <a:effectLst/>
                        </a:rPr>
                        <a:t>0.36</a:t>
                      </a:r>
                      <a:endParaRPr lang="en-US" sz="1100" dirty="0">
                        <a:effectLst/>
                        <a:latin typeface="Calibri"/>
                        <a:ea typeface="Calibri"/>
                        <a:cs typeface="Arial"/>
                      </a:endParaRPr>
                    </a:p>
                  </a:txBody>
                  <a:tcPr marL="68580" marR="68580" marT="0" marB="0" anchor="ctr"/>
                </a:tc>
                <a:tc vMerge="1">
                  <a:txBody>
                    <a:bodyPr/>
                    <a:lstStyle/>
                    <a:p>
                      <a:pPr rtl="1"/>
                      <a:endParaRPr lang="ar-IQ"/>
                    </a:p>
                  </a:txBody>
                  <a:tcPr/>
                </a:tc>
              </a:tr>
              <a:tr h="197715">
                <a:tc rowSpan="3">
                  <a:txBody>
                    <a:bodyPr/>
                    <a:lstStyle/>
                    <a:p>
                      <a:pPr algn="ctr" rtl="0">
                        <a:lnSpc>
                          <a:spcPct val="115000"/>
                        </a:lnSpc>
                        <a:spcAft>
                          <a:spcPts val="0"/>
                        </a:spcAft>
                      </a:pPr>
                      <a:r>
                        <a:rPr lang="en-US" sz="1200" dirty="0">
                          <a:effectLst/>
                        </a:rPr>
                        <a:t>Total cholesterol</a:t>
                      </a:r>
                      <a:endParaRPr lang="en-US" sz="11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dirty="0">
                          <a:effectLst/>
                        </a:rPr>
                        <a:t>First trimester</a:t>
                      </a:r>
                      <a:endParaRPr lang="en-US" sz="11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dirty="0">
                          <a:effectLst/>
                        </a:rPr>
                        <a:t>3.84</a:t>
                      </a:r>
                      <a:endParaRPr lang="en-US" sz="11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dirty="0">
                          <a:effectLst/>
                        </a:rPr>
                        <a:t>0.65</a:t>
                      </a:r>
                      <a:endParaRPr lang="en-US" sz="1100" dirty="0">
                        <a:effectLst/>
                        <a:latin typeface="Calibri"/>
                        <a:ea typeface="Calibri"/>
                        <a:cs typeface="Arial"/>
                      </a:endParaRPr>
                    </a:p>
                  </a:txBody>
                  <a:tcPr marL="68580" marR="68580" marT="0" marB="0" anchor="ctr"/>
                </a:tc>
                <a:tc rowSpan="3">
                  <a:txBody>
                    <a:bodyPr/>
                    <a:lstStyle/>
                    <a:p>
                      <a:pPr algn="ctr" rtl="0">
                        <a:lnSpc>
                          <a:spcPct val="115000"/>
                        </a:lnSpc>
                        <a:spcAft>
                          <a:spcPts val="0"/>
                        </a:spcAft>
                      </a:pPr>
                      <a:r>
                        <a:rPr lang="en-US" sz="1400" dirty="0">
                          <a:solidFill>
                            <a:srgbClr val="FF0000"/>
                          </a:solidFill>
                          <a:effectLst/>
                        </a:rPr>
                        <a:t>&lt;0.001**</a:t>
                      </a:r>
                      <a:endParaRPr lang="en-US" sz="1200" dirty="0">
                        <a:solidFill>
                          <a:srgbClr val="FF0000"/>
                        </a:solidFill>
                        <a:effectLst/>
                        <a:latin typeface="Calibri"/>
                        <a:ea typeface="Calibri"/>
                        <a:cs typeface="Arial"/>
                      </a:endParaRPr>
                    </a:p>
                  </a:txBody>
                  <a:tcPr marL="68580" marR="68580" marT="0" marB="0" anchor="ctr"/>
                </a:tc>
              </a:tr>
              <a:tr h="197715">
                <a:tc vMerge="1">
                  <a:txBody>
                    <a:bodyPr/>
                    <a:lstStyle/>
                    <a:p>
                      <a:pPr rtl="1"/>
                      <a:endParaRPr lang="ar-IQ"/>
                    </a:p>
                  </a:txBody>
                  <a:tcPr/>
                </a:tc>
                <a:tc>
                  <a:txBody>
                    <a:bodyPr/>
                    <a:lstStyle/>
                    <a:p>
                      <a:pPr algn="ctr" rtl="0">
                        <a:lnSpc>
                          <a:spcPct val="115000"/>
                        </a:lnSpc>
                        <a:spcAft>
                          <a:spcPts val="0"/>
                        </a:spcAft>
                      </a:pPr>
                      <a:r>
                        <a:rPr lang="en-US" sz="1200" dirty="0">
                          <a:effectLst/>
                        </a:rPr>
                        <a:t>Second trimester</a:t>
                      </a:r>
                      <a:endParaRPr lang="en-US" sz="11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dirty="0">
                          <a:effectLst/>
                        </a:rPr>
                        <a:t>5.21</a:t>
                      </a:r>
                      <a:endParaRPr lang="en-US" sz="11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dirty="0">
                          <a:effectLst/>
                        </a:rPr>
                        <a:t>1.50</a:t>
                      </a:r>
                      <a:endParaRPr lang="en-US" sz="1100" dirty="0">
                        <a:effectLst/>
                        <a:latin typeface="Calibri"/>
                        <a:ea typeface="Calibri"/>
                        <a:cs typeface="Arial"/>
                      </a:endParaRPr>
                    </a:p>
                  </a:txBody>
                  <a:tcPr marL="68580" marR="68580" marT="0" marB="0" anchor="ctr"/>
                </a:tc>
                <a:tc vMerge="1">
                  <a:txBody>
                    <a:bodyPr/>
                    <a:lstStyle/>
                    <a:p>
                      <a:pPr rtl="1"/>
                      <a:endParaRPr lang="ar-IQ"/>
                    </a:p>
                  </a:txBody>
                  <a:tcPr/>
                </a:tc>
              </a:tr>
              <a:tr h="248099">
                <a:tc vMerge="1">
                  <a:txBody>
                    <a:bodyPr/>
                    <a:lstStyle/>
                    <a:p>
                      <a:pPr rtl="1"/>
                      <a:endParaRPr lang="ar-IQ"/>
                    </a:p>
                  </a:txBody>
                  <a:tcPr/>
                </a:tc>
                <a:tc>
                  <a:txBody>
                    <a:bodyPr/>
                    <a:lstStyle/>
                    <a:p>
                      <a:pPr algn="ctr" rtl="0">
                        <a:lnSpc>
                          <a:spcPct val="115000"/>
                        </a:lnSpc>
                        <a:spcAft>
                          <a:spcPts val="0"/>
                        </a:spcAft>
                      </a:pPr>
                      <a:r>
                        <a:rPr lang="en-US" sz="1600" dirty="0">
                          <a:solidFill>
                            <a:srgbClr val="FF0000"/>
                          </a:solidFill>
                          <a:effectLst/>
                        </a:rPr>
                        <a:t>Third trimester</a:t>
                      </a:r>
                      <a:endParaRPr lang="en-US" sz="1400" dirty="0">
                        <a:solidFill>
                          <a:srgbClr val="FF0000"/>
                        </a:solidFill>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solidFill>
                            <a:srgbClr val="FF0000"/>
                          </a:solidFill>
                          <a:effectLst/>
                        </a:rPr>
                        <a:t>5.89</a:t>
                      </a:r>
                      <a:endParaRPr lang="en-US" sz="1400" dirty="0">
                        <a:solidFill>
                          <a:srgbClr val="FF0000"/>
                        </a:solidFill>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solidFill>
                            <a:srgbClr val="FF0000"/>
                          </a:solidFill>
                          <a:effectLst/>
                        </a:rPr>
                        <a:t>1.11</a:t>
                      </a:r>
                      <a:endParaRPr lang="en-US" sz="1400" dirty="0">
                        <a:solidFill>
                          <a:srgbClr val="FF0000"/>
                        </a:solidFill>
                        <a:effectLst/>
                        <a:latin typeface="Calibri"/>
                        <a:ea typeface="Calibri"/>
                        <a:cs typeface="Arial"/>
                      </a:endParaRPr>
                    </a:p>
                  </a:txBody>
                  <a:tcPr marL="68580" marR="68580" marT="0" marB="0" anchor="ctr"/>
                </a:tc>
                <a:tc vMerge="1">
                  <a:txBody>
                    <a:bodyPr/>
                    <a:lstStyle/>
                    <a:p>
                      <a:pPr rtl="1"/>
                      <a:endParaRPr lang="ar-IQ"/>
                    </a:p>
                  </a:txBody>
                  <a:tcPr/>
                </a:tc>
              </a:tr>
              <a:tr h="197715">
                <a:tc rowSpan="3">
                  <a:txBody>
                    <a:bodyPr/>
                    <a:lstStyle/>
                    <a:p>
                      <a:pPr algn="ctr" rtl="0">
                        <a:lnSpc>
                          <a:spcPct val="115000"/>
                        </a:lnSpc>
                        <a:spcAft>
                          <a:spcPts val="0"/>
                        </a:spcAft>
                      </a:pPr>
                      <a:r>
                        <a:rPr lang="en-US" sz="1200" dirty="0" err="1">
                          <a:effectLst/>
                        </a:rPr>
                        <a:t>vLDL</a:t>
                      </a:r>
                      <a:endParaRPr lang="en-US" sz="11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dirty="0">
                          <a:effectLst/>
                        </a:rPr>
                        <a:t>First trimester</a:t>
                      </a:r>
                      <a:endParaRPr lang="en-US" sz="11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dirty="0">
                          <a:effectLst/>
                        </a:rPr>
                        <a:t>0.23</a:t>
                      </a:r>
                      <a:endParaRPr lang="en-US" sz="11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dirty="0">
                          <a:effectLst/>
                        </a:rPr>
                        <a:t>0.12</a:t>
                      </a:r>
                      <a:endParaRPr lang="en-US" sz="1100" dirty="0">
                        <a:effectLst/>
                        <a:latin typeface="Calibri"/>
                        <a:ea typeface="Calibri"/>
                        <a:cs typeface="Arial"/>
                      </a:endParaRPr>
                    </a:p>
                  </a:txBody>
                  <a:tcPr marL="68580" marR="68580" marT="0" marB="0" anchor="ctr"/>
                </a:tc>
                <a:tc rowSpan="3">
                  <a:txBody>
                    <a:bodyPr/>
                    <a:lstStyle/>
                    <a:p>
                      <a:pPr algn="ctr" rtl="0">
                        <a:lnSpc>
                          <a:spcPct val="115000"/>
                        </a:lnSpc>
                        <a:spcAft>
                          <a:spcPts val="0"/>
                        </a:spcAft>
                      </a:pPr>
                      <a:r>
                        <a:rPr lang="en-US" sz="1400">
                          <a:solidFill>
                            <a:srgbClr val="FF0000"/>
                          </a:solidFill>
                          <a:effectLst/>
                        </a:rPr>
                        <a:t>&lt;0.001**</a:t>
                      </a:r>
                      <a:endParaRPr lang="en-US" sz="1200">
                        <a:solidFill>
                          <a:srgbClr val="FF0000"/>
                        </a:solidFill>
                        <a:effectLst/>
                        <a:latin typeface="Calibri"/>
                        <a:ea typeface="Calibri"/>
                        <a:cs typeface="Arial"/>
                      </a:endParaRPr>
                    </a:p>
                  </a:txBody>
                  <a:tcPr marL="68580" marR="68580" marT="0" marB="0" anchor="ctr"/>
                </a:tc>
              </a:tr>
              <a:tr h="197715">
                <a:tc vMerge="1">
                  <a:txBody>
                    <a:bodyPr/>
                    <a:lstStyle/>
                    <a:p>
                      <a:pPr rtl="1"/>
                      <a:endParaRPr lang="ar-IQ"/>
                    </a:p>
                  </a:txBody>
                  <a:tcPr/>
                </a:tc>
                <a:tc>
                  <a:txBody>
                    <a:bodyPr/>
                    <a:lstStyle/>
                    <a:p>
                      <a:pPr algn="ctr" rtl="0">
                        <a:lnSpc>
                          <a:spcPct val="115000"/>
                        </a:lnSpc>
                        <a:spcAft>
                          <a:spcPts val="0"/>
                        </a:spcAft>
                      </a:pPr>
                      <a:r>
                        <a:rPr lang="en-US" sz="1200" dirty="0">
                          <a:effectLst/>
                        </a:rPr>
                        <a:t>Second trimester</a:t>
                      </a:r>
                      <a:endParaRPr lang="en-US" sz="11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dirty="0">
                          <a:effectLst/>
                        </a:rPr>
                        <a:t>0.40</a:t>
                      </a:r>
                      <a:endParaRPr lang="en-US" sz="11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dirty="0">
                          <a:effectLst/>
                        </a:rPr>
                        <a:t>0.16</a:t>
                      </a:r>
                      <a:endParaRPr lang="en-US" sz="1100" dirty="0">
                        <a:effectLst/>
                        <a:latin typeface="Calibri"/>
                        <a:ea typeface="Calibri"/>
                        <a:cs typeface="Arial"/>
                      </a:endParaRPr>
                    </a:p>
                  </a:txBody>
                  <a:tcPr marL="68580" marR="68580" marT="0" marB="0" anchor="ctr"/>
                </a:tc>
                <a:tc vMerge="1">
                  <a:txBody>
                    <a:bodyPr/>
                    <a:lstStyle/>
                    <a:p>
                      <a:pPr rtl="1"/>
                      <a:endParaRPr lang="ar-IQ"/>
                    </a:p>
                  </a:txBody>
                  <a:tcPr/>
                </a:tc>
              </a:tr>
              <a:tr h="248099">
                <a:tc vMerge="1">
                  <a:txBody>
                    <a:bodyPr/>
                    <a:lstStyle/>
                    <a:p>
                      <a:pPr rtl="1"/>
                      <a:endParaRPr lang="ar-IQ"/>
                    </a:p>
                  </a:txBody>
                  <a:tcPr/>
                </a:tc>
                <a:tc>
                  <a:txBody>
                    <a:bodyPr/>
                    <a:lstStyle/>
                    <a:p>
                      <a:pPr algn="ctr" rtl="0">
                        <a:lnSpc>
                          <a:spcPct val="115000"/>
                        </a:lnSpc>
                        <a:spcAft>
                          <a:spcPts val="0"/>
                        </a:spcAft>
                      </a:pPr>
                      <a:r>
                        <a:rPr lang="en-US" sz="1600" dirty="0">
                          <a:solidFill>
                            <a:srgbClr val="FF0000"/>
                          </a:solidFill>
                          <a:effectLst/>
                        </a:rPr>
                        <a:t>Third trimester</a:t>
                      </a:r>
                      <a:endParaRPr lang="en-US" sz="1400" dirty="0">
                        <a:solidFill>
                          <a:srgbClr val="FF0000"/>
                        </a:solidFill>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solidFill>
                            <a:srgbClr val="FF0000"/>
                          </a:solidFill>
                          <a:effectLst/>
                        </a:rPr>
                        <a:t>0.52</a:t>
                      </a:r>
                      <a:endParaRPr lang="en-US" sz="1400" dirty="0">
                        <a:solidFill>
                          <a:srgbClr val="FF0000"/>
                        </a:solidFill>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solidFill>
                            <a:srgbClr val="FF0000"/>
                          </a:solidFill>
                          <a:effectLst/>
                        </a:rPr>
                        <a:t>0.20</a:t>
                      </a:r>
                      <a:endParaRPr lang="en-US" sz="1400" dirty="0">
                        <a:solidFill>
                          <a:srgbClr val="FF0000"/>
                        </a:solidFill>
                        <a:effectLst/>
                        <a:latin typeface="Calibri"/>
                        <a:ea typeface="Calibri"/>
                        <a:cs typeface="Arial"/>
                      </a:endParaRPr>
                    </a:p>
                  </a:txBody>
                  <a:tcPr marL="68580" marR="68580" marT="0" marB="0" anchor="ctr"/>
                </a:tc>
                <a:tc vMerge="1">
                  <a:txBody>
                    <a:bodyPr/>
                    <a:lstStyle/>
                    <a:p>
                      <a:pPr rtl="1"/>
                      <a:endParaRPr lang="ar-IQ"/>
                    </a:p>
                  </a:txBody>
                  <a:tcPr/>
                </a:tc>
              </a:tr>
              <a:tr h="197715">
                <a:tc rowSpan="3">
                  <a:txBody>
                    <a:bodyPr/>
                    <a:lstStyle/>
                    <a:p>
                      <a:pPr algn="ctr" rtl="0">
                        <a:lnSpc>
                          <a:spcPct val="115000"/>
                        </a:lnSpc>
                        <a:spcAft>
                          <a:spcPts val="0"/>
                        </a:spcAft>
                      </a:pPr>
                      <a:r>
                        <a:rPr lang="en-US" sz="1200" dirty="0">
                          <a:effectLst/>
                        </a:rPr>
                        <a:t>Triglycerides</a:t>
                      </a:r>
                      <a:endParaRPr lang="en-US" sz="11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dirty="0">
                          <a:effectLst/>
                        </a:rPr>
                        <a:t>First trimester</a:t>
                      </a:r>
                      <a:endParaRPr lang="en-US" sz="11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dirty="0">
                          <a:effectLst/>
                        </a:rPr>
                        <a:t>1.14</a:t>
                      </a:r>
                      <a:endParaRPr lang="en-US" sz="11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dirty="0">
                          <a:effectLst/>
                        </a:rPr>
                        <a:t>0.59</a:t>
                      </a:r>
                      <a:endParaRPr lang="en-US" sz="1100" dirty="0">
                        <a:effectLst/>
                        <a:latin typeface="Calibri"/>
                        <a:ea typeface="Calibri"/>
                        <a:cs typeface="Arial"/>
                      </a:endParaRPr>
                    </a:p>
                  </a:txBody>
                  <a:tcPr marL="68580" marR="68580" marT="0" marB="0" anchor="ctr"/>
                </a:tc>
                <a:tc rowSpan="3">
                  <a:txBody>
                    <a:bodyPr/>
                    <a:lstStyle/>
                    <a:p>
                      <a:pPr algn="ctr" rtl="0">
                        <a:lnSpc>
                          <a:spcPct val="115000"/>
                        </a:lnSpc>
                        <a:spcAft>
                          <a:spcPts val="0"/>
                        </a:spcAft>
                      </a:pPr>
                      <a:r>
                        <a:rPr lang="en-US" sz="1400" dirty="0">
                          <a:solidFill>
                            <a:srgbClr val="FF0000"/>
                          </a:solidFill>
                          <a:effectLst/>
                        </a:rPr>
                        <a:t>&lt;0.001**</a:t>
                      </a:r>
                      <a:endParaRPr lang="en-US" sz="1200" dirty="0">
                        <a:solidFill>
                          <a:srgbClr val="FF0000"/>
                        </a:solidFill>
                        <a:effectLst/>
                        <a:latin typeface="Calibri"/>
                        <a:ea typeface="Calibri"/>
                        <a:cs typeface="Arial"/>
                      </a:endParaRPr>
                    </a:p>
                  </a:txBody>
                  <a:tcPr marL="68580" marR="68580" marT="0" marB="0" anchor="ctr"/>
                </a:tc>
              </a:tr>
              <a:tr h="197715">
                <a:tc vMerge="1">
                  <a:txBody>
                    <a:bodyPr/>
                    <a:lstStyle/>
                    <a:p>
                      <a:pPr rtl="1"/>
                      <a:endParaRPr lang="ar-IQ"/>
                    </a:p>
                  </a:txBody>
                  <a:tcPr/>
                </a:tc>
                <a:tc>
                  <a:txBody>
                    <a:bodyPr/>
                    <a:lstStyle/>
                    <a:p>
                      <a:pPr algn="ctr" rtl="0">
                        <a:lnSpc>
                          <a:spcPct val="115000"/>
                        </a:lnSpc>
                        <a:spcAft>
                          <a:spcPts val="0"/>
                        </a:spcAft>
                      </a:pPr>
                      <a:r>
                        <a:rPr lang="en-US" sz="1200" dirty="0">
                          <a:effectLst/>
                        </a:rPr>
                        <a:t>Second trimester</a:t>
                      </a:r>
                      <a:endParaRPr lang="en-US" sz="11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dirty="0">
                          <a:effectLst/>
                        </a:rPr>
                        <a:t>1.99</a:t>
                      </a:r>
                      <a:endParaRPr lang="en-US" sz="11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dirty="0">
                          <a:effectLst/>
                        </a:rPr>
                        <a:t>0.79</a:t>
                      </a:r>
                      <a:endParaRPr lang="en-US" sz="1100" dirty="0">
                        <a:effectLst/>
                        <a:latin typeface="Calibri"/>
                        <a:ea typeface="Calibri"/>
                        <a:cs typeface="Arial"/>
                      </a:endParaRPr>
                    </a:p>
                  </a:txBody>
                  <a:tcPr marL="68580" marR="68580" marT="0" marB="0" anchor="ctr"/>
                </a:tc>
                <a:tc vMerge="1">
                  <a:txBody>
                    <a:bodyPr/>
                    <a:lstStyle/>
                    <a:p>
                      <a:pPr rtl="1"/>
                      <a:endParaRPr lang="ar-IQ"/>
                    </a:p>
                  </a:txBody>
                  <a:tcPr/>
                </a:tc>
              </a:tr>
              <a:tr h="248099">
                <a:tc vMerge="1">
                  <a:txBody>
                    <a:bodyPr/>
                    <a:lstStyle/>
                    <a:p>
                      <a:pPr rtl="1"/>
                      <a:endParaRPr lang="ar-IQ"/>
                    </a:p>
                  </a:txBody>
                  <a:tcPr/>
                </a:tc>
                <a:tc>
                  <a:txBody>
                    <a:bodyPr/>
                    <a:lstStyle/>
                    <a:p>
                      <a:pPr algn="ctr" rtl="0">
                        <a:lnSpc>
                          <a:spcPct val="115000"/>
                        </a:lnSpc>
                        <a:spcAft>
                          <a:spcPts val="0"/>
                        </a:spcAft>
                      </a:pPr>
                      <a:r>
                        <a:rPr lang="en-US" sz="1600" dirty="0">
                          <a:solidFill>
                            <a:srgbClr val="FF0000"/>
                          </a:solidFill>
                          <a:effectLst/>
                        </a:rPr>
                        <a:t>Third trimester</a:t>
                      </a:r>
                      <a:endParaRPr lang="en-US" sz="1400" dirty="0">
                        <a:solidFill>
                          <a:srgbClr val="FF0000"/>
                        </a:solidFill>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solidFill>
                            <a:srgbClr val="FF0000"/>
                          </a:solidFill>
                          <a:effectLst/>
                        </a:rPr>
                        <a:t>2.60</a:t>
                      </a:r>
                      <a:endParaRPr lang="en-US" sz="1400" dirty="0">
                        <a:solidFill>
                          <a:srgbClr val="FF0000"/>
                        </a:solidFill>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600" dirty="0">
                          <a:solidFill>
                            <a:srgbClr val="FF0000"/>
                          </a:solidFill>
                          <a:effectLst/>
                        </a:rPr>
                        <a:t>0.99</a:t>
                      </a:r>
                      <a:endParaRPr lang="en-US" sz="1400" dirty="0">
                        <a:solidFill>
                          <a:srgbClr val="FF0000"/>
                        </a:solidFill>
                        <a:effectLst/>
                        <a:latin typeface="Calibri"/>
                        <a:ea typeface="Calibri"/>
                        <a:cs typeface="Arial"/>
                      </a:endParaRPr>
                    </a:p>
                  </a:txBody>
                  <a:tcPr marL="68580" marR="68580" marT="0" marB="0" anchor="ctr"/>
                </a:tc>
                <a:tc vMerge="1">
                  <a:txBody>
                    <a:bodyPr/>
                    <a:lstStyle/>
                    <a:p>
                      <a:pPr rtl="1"/>
                      <a:endParaRPr lang="ar-IQ"/>
                    </a:p>
                  </a:txBody>
                  <a:tcPr/>
                </a:tc>
              </a:tr>
            </a:tbl>
          </a:graphicData>
        </a:graphic>
      </p:graphicFrame>
      <p:sp>
        <p:nvSpPr>
          <p:cNvPr id="5" name="Rectangle 2"/>
          <p:cNvSpPr>
            <a:spLocks noChangeArrowheads="1"/>
          </p:cNvSpPr>
          <p:nvPr/>
        </p:nvSpPr>
        <p:spPr bwMode="auto">
          <a:xfrm>
            <a:off x="-684584" y="3408094"/>
            <a:ext cx="950505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tab pos="863600" algn="l"/>
              </a:tabLst>
            </a:pPr>
            <a:r>
              <a:rPr kumimoji="0" lang="ar-IQ"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ar-IQ" sz="2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9138070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جدول 4"/>
          <p:cNvGraphicFramePr>
            <a:graphicFrameLocks noGrp="1"/>
          </p:cNvGraphicFramePr>
          <p:nvPr>
            <p:extLst>
              <p:ext uri="{D42A27DB-BD31-4B8C-83A1-F6EECF244321}">
                <p14:modId xmlns:p14="http://schemas.microsoft.com/office/powerpoint/2010/main" val="2882258263"/>
              </p:ext>
            </p:extLst>
          </p:nvPr>
        </p:nvGraphicFramePr>
        <p:xfrm>
          <a:off x="2069676" y="1030850"/>
          <a:ext cx="6120680" cy="1335033"/>
        </p:xfrm>
        <a:graphic>
          <a:graphicData uri="http://schemas.openxmlformats.org/drawingml/2006/table">
            <a:tbl>
              <a:tblPr firstRow="1" firstCol="1" bandRow="1">
                <a:tableStyleId>{5C22544A-7EE6-4342-B048-85BDC9FD1C3A}</a:tableStyleId>
              </a:tblPr>
              <a:tblGrid>
                <a:gridCol w="1208632"/>
                <a:gridCol w="1208632"/>
                <a:gridCol w="1208632"/>
                <a:gridCol w="1208632"/>
                <a:gridCol w="1286152"/>
              </a:tblGrid>
              <a:tr h="445011">
                <a:tc>
                  <a:txBody>
                    <a:bodyPr/>
                    <a:lstStyle/>
                    <a:p>
                      <a:pPr>
                        <a:lnSpc>
                          <a:spcPct val="115000"/>
                        </a:lnSpc>
                      </a:pPr>
                      <a:endParaRPr lang="en-US" sz="1100" dirty="0">
                        <a:effectLst/>
                        <a:latin typeface="Calibri"/>
                      </a:endParaRPr>
                    </a:p>
                  </a:txBody>
                  <a:tcPr marL="9525" marR="9525" marT="9525" marB="0" anchor="ctr"/>
                </a:tc>
                <a:tc>
                  <a:txBody>
                    <a:bodyPr/>
                    <a:lstStyle/>
                    <a:p>
                      <a:pPr>
                        <a:lnSpc>
                          <a:spcPct val="115000"/>
                        </a:lnSpc>
                      </a:pPr>
                      <a:endParaRPr lang="en-US" sz="1100">
                        <a:effectLst/>
                        <a:latin typeface="Calibri"/>
                      </a:endParaRPr>
                    </a:p>
                  </a:txBody>
                  <a:tcPr marL="9525" marR="9525" marT="9525" marB="0" anchor="ctr"/>
                </a:tc>
                <a:tc>
                  <a:txBody>
                    <a:bodyPr/>
                    <a:lstStyle/>
                    <a:p>
                      <a:pPr algn="ctr" rtl="0">
                        <a:lnSpc>
                          <a:spcPct val="115000"/>
                        </a:lnSpc>
                        <a:spcAft>
                          <a:spcPts val="0"/>
                        </a:spcAft>
                      </a:pPr>
                      <a:r>
                        <a:rPr lang="en-US" sz="1200">
                          <a:effectLst/>
                        </a:rPr>
                        <a:t>Mean</a:t>
                      </a:r>
                      <a:endParaRPr lang="en-US" sz="11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200">
                          <a:effectLst/>
                        </a:rPr>
                        <a:t>SD</a:t>
                      </a:r>
                      <a:endParaRPr lang="en-US" sz="11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200" dirty="0">
                          <a:effectLst/>
                        </a:rPr>
                        <a:t>p value</a:t>
                      </a:r>
                      <a:endParaRPr lang="en-US" sz="1100" dirty="0">
                        <a:effectLst/>
                        <a:latin typeface="Calibri"/>
                        <a:ea typeface="Calibri"/>
                        <a:cs typeface="Arial"/>
                      </a:endParaRPr>
                    </a:p>
                  </a:txBody>
                  <a:tcPr marL="9525" marR="9525" marT="9525" marB="0" anchor="ctr"/>
                </a:tc>
              </a:tr>
              <a:tr h="445011">
                <a:tc rowSpan="2">
                  <a:txBody>
                    <a:bodyPr/>
                    <a:lstStyle/>
                    <a:p>
                      <a:pPr algn="ctr" rtl="0">
                        <a:lnSpc>
                          <a:spcPct val="115000"/>
                        </a:lnSpc>
                        <a:spcAft>
                          <a:spcPts val="0"/>
                        </a:spcAft>
                      </a:pPr>
                      <a:r>
                        <a:rPr lang="en-US" sz="1200">
                          <a:effectLst/>
                        </a:rPr>
                        <a:t>Glucose</a:t>
                      </a:r>
                      <a:endParaRPr lang="en-US" sz="11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200">
                          <a:effectLst/>
                        </a:rPr>
                        <a:t>Control</a:t>
                      </a:r>
                      <a:endParaRPr lang="en-US" sz="11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200">
                          <a:effectLst/>
                        </a:rPr>
                        <a:t>5.22</a:t>
                      </a:r>
                      <a:endParaRPr lang="en-US" sz="1100">
                        <a:effectLst/>
                        <a:latin typeface="Calibri"/>
                        <a:ea typeface="Calibri"/>
                        <a:cs typeface="Arial"/>
                      </a:endParaRPr>
                    </a:p>
                  </a:txBody>
                  <a:tcPr marL="9525" marR="9525" marT="9525" marB="0" anchor="ctr"/>
                </a:tc>
                <a:tc>
                  <a:txBody>
                    <a:bodyPr/>
                    <a:lstStyle/>
                    <a:p>
                      <a:pPr algn="ctr" rtl="0">
                        <a:lnSpc>
                          <a:spcPct val="115000"/>
                        </a:lnSpc>
                        <a:spcAft>
                          <a:spcPts val="0"/>
                        </a:spcAft>
                      </a:pPr>
                      <a:r>
                        <a:rPr lang="en-US" sz="1200">
                          <a:effectLst/>
                        </a:rPr>
                        <a:t>0.41</a:t>
                      </a:r>
                      <a:endParaRPr lang="en-US" sz="1100">
                        <a:effectLst/>
                        <a:latin typeface="Calibri"/>
                        <a:ea typeface="Calibri"/>
                        <a:cs typeface="Arial"/>
                      </a:endParaRPr>
                    </a:p>
                  </a:txBody>
                  <a:tcPr marL="9525" marR="9525" marT="9525" marB="0" anchor="ctr"/>
                </a:tc>
                <a:tc rowSpan="2">
                  <a:txBody>
                    <a:bodyPr/>
                    <a:lstStyle/>
                    <a:p>
                      <a:pPr algn="ctr" rtl="0">
                        <a:lnSpc>
                          <a:spcPct val="115000"/>
                        </a:lnSpc>
                        <a:spcAft>
                          <a:spcPts val="0"/>
                        </a:spcAft>
                      </a:pPr>
                      <a:r>
                        <a:rPr lang="en-US" sz="1200" dirty="0">
                          <a:effectLst/>
                        </a:rPr>
                        <a:t>0.172</a:t>
                      </a:r>
                      <a:r>
                        <a:rPr lang="en-US" sz="1200" baseline="30000" dirty="0">
                          <a:effectLst/>
                        </a:rPr>
                        <a:t> NS</a:t>
                      </a:r>
                      <a:endParaRPr lang="en-US" sz="1100" dirty="0">
                        <a:effectLst/>
                        <a:latin typeface="Calibri"/>
                        <a:ea typeface="Calibri"/>
                        <a:cs typeface="Arial"/>
                      </a:endParaRPr>
                    </a:p>
                  </a:txBody>
                  <a:tcPr marL="9525" marR="9525" marT="9525" marB="0" anchor="ctr"/>
                </a:tc>
              </a:tr>
              <a:tr h="445011">
                <a:tc vMerge="1">
                  <a:txBody>
                    <a:bodyPr/>
                    <a:lstStyle/>
                    <a:p>
                      <a:pPr rtl="1"/>
                      <a:endParaRPr lang="ar-IQ"/>
                    </a:p>
                  </a:txBody>
                  <a:tcPr/>
                </a:tc>
                <a:tc>
                  <a:txBody>
                    <a:bodyPr/>
                    <a:lstStyle/>
                    <a:p>
                      <a:pPr algn="ctr" rtl="0">
                        <a:lnSpc>
                          <a:spcPct val="115000"/>
                        </a:lnSpc>
                        <a:spcAft>
                          <a:spcPts val="0"/>
                        </a:spcAft>
                      </a:pPr>
                      <a:r>
                        <a:rPr lang="en-US" sz="1600" dirty="0">
                          <a:effectLst/>
                        </a:rPr>
                        <a:t>Pregnant</a:t>
                      </a:r>
                      <a:endParaRPr lang="en-US" sz="1400" dirty="0">
                        <a:effectLst/>
                        <a:latin typeface="Calibri"/>
                        <a:ea typeface="Calibri"/>
                        <a:cs typeface="Arial"/>
                      </a:endParaRPr>
                    </a:p>
                  </a:txBody>
                  <a:tcPr marL="9525" marR="9525" marT="9525" marB="0" anchor="ctr">
                    <a:solidFill>
                      <a:srgbClr val="FFFF00"/>
                    </a:solidFill>
                  </a:tcPr>
                </a:tc>
                <a:tc>
                  <a:txBody>
                    <a:bodyPr/>
                    <a:lstStyle/>
                    <a:p>
                      <a:pPr algn="ctr" rtl="0">
                        <a:lnSpc>
                          <a:spcPct val="115000"/>
                        </a:lnSpc>
                        <a:spcAft>
                          <a:spcPts val="0"/>
                        </a:spcAft>
                      </a:pPr>
                      <a:r>
                        <a:rPr lang="en-US" sz="1600" dirty="0">
                          <a:effectLst/>
                        </a:rPr>
                        <a:t>4.99</a:t>
                      </a:r>
                      <a:endParaRPr lang="en-US" sz="1400" dirty="0">
                        <a:effectLst/>
                        <a:latin typeface="Calibri"/>
                        <a:ea typeface="Calibri"/>
                        <a:cs typeface="Arial"/>
                      </a:endParaRPr>
                    </a:p>
                  </a:txBody>
                  <a:tcPr marL="9525" marR="9525" marT="9525" marB="0" anchor="ctr">
                    <a:solidFill>
                      <a:srgbClr val="FFFF00"/>
                    </a:solidFill>
                  </a:tcPr>
                </a:tc>
                <a:tc>
                  <a:txBody>
                    <a:bodyPr/>
                    <a:lstStyle/>
                    <a:p>
                      <a:pPr algn="ctr" rtl="0">
                        <a:lnSpc>
                          <a:spcPct val="115000"/>
                        </a:lnSpc>
                        <a:spcAft>
                          <a:spcPts val="0"/>
                        </a:spcAft>
                      </a:pPr>
                      <a:r>
                        <a:rPr lang="en-US" sz="1600" dirty="0">
                          <a:effectLst/>
                        </a:rPr>
                        <a:t>0.88</a:t>
                      </a:r>
                      <a:endParaRPr lang="en-US" sz="1400" dirty="0">
                        <a:effectLst/>
                        <a:latin typeface="Calibri"/>
                        <a:ea typeface="Calibri"/>
                        <a:cs typeface="Arial"/>
                      </a:endParaRPr>
                    </a:p>
                  </a:txBody>
                  <a:tcPr marL="9525" marR="9525" marT="9525" marB="0" anchor="ctr">
                    <a:solidFill>
                      <a:srgbClr val="FFFF00"/>
                    </a:solidFill>
                  </a:tcPr>
                </a:tc>
                <a:tc vMerge="1">
                  <a:txBody>
                    <a:bodyPr/>
                    <a:lstStyle/>
                    <a:p>
                      <a:pPr rtl="1"/>
                      <a:endParaRPr lang="ar-IQ"/>
                    </a:p>
                  </a:txBody>
                  <a:tcPr/>
                </a:tc>
              </a:tr>
            </a:tbl>
          </a:graphicData>
        </a:graphic>
      </p:graphicFrame>
      <p:sp>
        <p:nvSpPr>
          <p:cNvPr id="6" name="Rectangle 2"/>
          <p:cNvSpPr>
            <a:spLocks noChangeArrowheads="1"/>
          </p:cNvSpPr>
          <p:nvPr/>
        </p:nvSpPr>
        <p:spPr bwMode="auto">
          <a:xfrm>
            <a:off x="2409825" y="361999"/>
            <a:ext cx="576257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جدول (</a:t>
            </a:r>
            <a:r>
              <a:rPr kumimoji="0" lang="en-US"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11</a:t>
            </a:r>
            <a:r>
              <a:rPr kumimoji="0" lang="ar-IQ" b="1" i="0" u="none" strike="noStrike" cap="none" normalizeH="0" baseline="0" dirty="0" smtClean="0">
                <a:ln>
                  <a:noFill/>
                </a:ln>
                <a:solidFill>
                  <a:schemeClr val="tx1"/>
                </a:solidFill>
                <a:effectLst/>
                <a:latin typeface="Simplified Arabic" pitchFamily="18" charset="-78"/>
                <a:ea typeface="Calibri" pitchFamily="34" charset="0"/>
                <a:cs typeface="Simplified Arabic" pitchFamily="18" charset="-78"/>
              </a:rPr>
              <a:t>)  يبين مستوى السكر في مصل النساء الحوامل وغير الحوامل وخلال فترات الحمل</a:t>
            </a:r>
            <a:r>
              <a:rPr kumimoji="0" lang="ar-IQ" b="1" i="0" u="none" strike="noStrike" cap="none" normalizeH="0" dirty="0" smtClean="0">
                <a:ln>
                  <a:noFill/>
                </a:ln>
                <a:solidFill>
                  <a:schemeClr val="tx1"/>
                </a:solidFill>
                <a:effectLst/>
                <a:latin typeface="Simplified Arabic" pitchFamily="18" charset="-78"/>
                <a:ea typeface="Calibri" pitchFamily="34" charset="0"/>
                <a:cs typeface="Simplified Arabic" pitchFamily="18" charset="-78"/>
              </a:rPr>
              <a:t> الثلاثة </a:t>
            </a:r>
            <a:endParaRPr kumimoji="0" lang="ar-IQ" sz="24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 name="جدول 6"/>
          <p:cNvGraphicFramePr>
            <a:graphicFrameLocks noGrp="1"/>
          </p:cNvGraphicFramePr>
          <p:nvPr>
            <p:extLst>
              <p:ext uri="{D42A27DB-BD31-4B8C-83A1-F6EECF244321}">
                <p14:modId xmlns:p14="http://schemas.microsoft.com/office/powerpoint/2010/main" val="2478763186"/>
              </p:ext>
            </p:extLst>
          </p:nvPr>
        </p:nvGraphicFramePr>
        <p:xfrm>
          <a:off x="1979712" y="2690139"/>
          <a:ext cx="6408712" cy="1746973"/>
        </p:xfrm>
        <a:graphic>
          <a:graphicData uri="http://schemas.openxmlformats.org/drawingml/2006/table">
            <a:tbl>
              <a:tblPr firstRow="1" firstCol="1" bandRow="1">
                <a:tableStyleId>{5C22544A-7EE6-4342-B048-85BDC9FD1C3A}</a:tableStyleId>
              </a:tblPr>
              <a:tblGrid>
                <a:gridCol w="1869677"/>
                <a:gridCol w="1377438"/>
                <a:gridCol w="946239"/>
                <a:gridCol w="933630"/>
                <a:gridCol w="1281728"/>
              </a:tblGrid>
              <a:tr h="380676">
                <a:tc>
                  <a:txBody>
                    <a:bodyPr/>
                    <a:lstStyle/>
                    <a:p>
                      <a:pPr>
                        <a:lnSpc>
                          <a:spcPct val="115000"/>
                        </a:lnSpc>
                      </a:pPr>
                      <a:endParaRPr lang="en-US" sz="1100" dirty="0">
                        <a:effectLst/>
                        <a:latin typeface="Calibri"/>
                      </a:endParaRPr>
                    </a:p>
                  </a:txBody>
                  <a:tcPr marL="68580" marR="68580" marT="0" marB="0" anchor="ctr"/>
                </a:tc>
                <a:tc>
                  <a:txBody>
                    <a:bodyPr/>
                    <a:lstStyle/>
                    <a:p>
                      <a:pPr>
                        <a:lnSpc>
                          <a:spcPct val="115000"/>
                        </a:lnSpc>
                      </a:pPr>
                      <a:endParaRPr lang="en-US" sz="1100">
                        <a:effectLst/>
                        <a:latin typeface="Calibri"/>
                      </a:endParaRPr>
                    </a:p>
                  </a:txBody>
                  <a:tcPr marL="68580" marR="68580" marT="0" marB="0" anchor="ctr"/>
                </a:tc>
                <a:tc>
                  <a:txBody>
                    <a:bodyPr/>
                    <a:lstStyle/>
                    <a:p>
                      <a:pPr algn="ctr" rtl="0">
                        <a:lnSpc>
                          <a:spcPct val="115000"/>
                        </a:lnSpc>
                        <a:spcAft>
                          <a:spcPts val="0"/>
                        </a:spcAft>
                      </a:pPr>
                      <a:r>
                        <a:rPr lang="en-US" sz="1200">
                          <a:effectLst/>
                        </a:rPr>
                        <a:t>Mean</a:t>
                      </a:r>
                      <a:endParaRPr lang="en-US" sz="11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a:effectLst/>
                        </a:rPr>
                        <a:t>SD</a:t>
                      </a:r>
                      <a:endParaRPr lang="en-US" sz="11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dirty="0">
                          <a:effectLst/>
                        </a:rPr>
                        <a:t>P value</a:t>
                      </a:r>
                      <a:endParaRPr lang="en-US" sz="1100" dirty="0">
                        <a:effectLst/>
                        <a:latin typeface="Calibri"/>
                        <a:ea typeface="Calibri"/>
                        <a:cs typeface="Arial"/>
                      </a:endParaRPr>
                    </a:p>
                  </a:txBody>
                  <a:tcPr marL="68580" marR="68580" marT="0" marB="0" anchor="ctr"/>
                </a:tc>
              </a:tr>
              <a:tr h="380676">
                <a:tc rowSpan="3">
                  <a:txBody>
                    <a:bodyPr/>
                    <a:lstStyle/>
                    <a:p>
                      <a:pPr algn="ctr" rtl="0">
                        <a:lnSpc>
                          <a:spcPct val="115000"/>
                        </a:lnSpc>
                        <a:spcAft>
                          <a:spcPts val="0"/>
                        </a:spcAft>
                      </a:pPr>
                      <a:r>
                        <a:rPr lang="en-US" sz="1200" dirty="0">
                          <a:effectLst/>
                        </a:rPr>
                        <a:t>Glucose</a:t>
                      </a:r>
                      <a:endParaRPr lang="en-US" sz="1100" dirty="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a:effectLst/>
                        </a:rPr>
                        <a:t>First trimester</a:t>
                      </a:r>
                      <a:endParaRPr lang="en-US" sz="11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a:effectLst/>
                        </a:rPr>
                        <a:t>5.03</a:t>
                      </a:r>
                      <a:endParaRPr lang="en-US" sz="11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a:effectLst/>
                        </a:rPr>
                        <a:t>0.81</a:t>
                      </a:r>
                      <a:endParaRPr lang="en-US" sz="1100">
                        <a:effectLst/>
                        <a:latin typeface="Calibri"/>
                        <a:ea typeface="Calibri"/>
                        <a:cs typeface="Arial"/>
                      </a:endParaRPr>
                    </a:p>
                  </a:txBody>
                  <a:tcPr marL="68580" marR="68580" marT="0" marB="0" anchor="ctr"/>
                </a:tc>
                <a:tc rowSpan="3">
                  <a:txBody>
                    <a:bodyPr/>
                    <a:lstStyle/>
                    <a:p>
                      <a:pPr algn="ctr" rtl="0">
                        <a:lnSpc>
                          <a:spcPct val="115000"/>
                        </a:lnSpc>
                        <a:spcAft>
                          <a:spcPts val="0"/>
                        </a:spcAft>
                      </a:pPr>
                      <a:r>
                        <a:rPr lang="en-US" sz="1200" dirty="0">
                          <a:effectLst/>
                        </a:rPr>
                        <a:t>0.652</a:t>
                      </a:r>
                      <a:r>
                        <a:rPr lang="en-US" sz="1200" baseline="30000" dirty="0">
                          <a:effectLst/>
                        </a:rPr>
                        <a:t> NS</a:t>
                      </a:r>
                      <a:endParaRPr lang="en-US" sz="1100" dirty="0">
                        <a:effectLst/>
                        <a:latin typeface="Calibri"/>
                        <a:ea typeface="Calibri"/>
                        <a:cs typeface="Arial"/>
                      </a:endParaRPr>
                    </a:p>
                  </a:txBody>
                  <a:tcPr marL="68580" marR="68580" marT="0" marB="0" anchor="ctr">
                    <a:solidFill>
                      <a:srgbClr val="FFFF00"/>
                    </a:solidFill>
                  </a:tcPr>
                </a:tc>
              </a:tr>
              <a:tr h="604945">
                <a:tc vMerge="1">
                  <a:txBody>
                    <a:bodyPr/>
                    <a:lstStyle/>
                    <a:p>
                      <a:pPr rtl="1"/>
                      <a:endParaRPr lang="ar-IQ"/>
                    </a:p>
                  </a:txBody>
                  <a:tcPr/>
                </a:tc>
                <a:tc>
                  <a:txBody>
                    <a:bodyPr/>
                    <a:lstStyle/>
                    <a:p>
                      <a:pPr algn="ctr" rtl="0">
                        <a:lnSpc>
                          <a:spcPct val="115000"/>
                        </a:lnSpc>
                        <a:spcAft>
                          <a:spcPts val="0"/>
                        </a:spcAft>
                      </a:pPr>
                      <a:r>
                        <a:rPr lang="en-US" sz="1200">
                          <a:effectLst/>
                        </a:rPr>
                        <a:t>Second trimester</a:t>
                      </a:r>
                      <a:endParaRPr lang="en-US" sz="11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a:effectLst/>
                        </a:rPr>
                        <a:t>5.07</a:t>
                      </a:r>
                      <a:endParaRPr lang="en-US" sz="1100">
                        <a:effectLst/>
                        <a:latin typeface="Calibri"/>
                        <a:ea typeface="Calibri"/>
                        <a:cs typeface="Arial"/>
                      </a:endParaRPr>
                    </a:p>
                  </a:txBody>
                  <a:tcPr marL="68580" marR="68580" marT="0" marB="0" anchor="ctr"/>
                </a:tc>
                <a:tc>
                  <a:txBody>
                    <a:bodyPr/>
                    <a:lstStyle/>
                    <a:p>
                      <a:pPr algn="ctr" rtl="0">
                        <a:lnSpc>
                          <a:spcPct val="115000"/>
                        </a:lnSpc>
                        <a:spcAft>
                          <a:spcPts val="0"/>
                        </a:spcAft>
                      </a:pPr>
                      <a:r>
                        <a:rPr lang="en-US" sz="1200">
                          <a:effectLst/>
                        </a:rPr>
                        <a:t>1.03</a:t>
                      </a:r>
                      <a:endParaRPr lang="en-US" sz="1100">
                        <a:effectLst/>
                        <a:latin typeface="Calibri"/>
                        <a:ea typeface="Calibri"/>
                        <a:cs typeface="Arial"/>
                      </a:endParaRPr>
                    </a:p>
                  </a:txBody>
                  <a:tcPr marL="68580" marR="68580" marT="0" marB="0" anchor="ctr"/>
                </a:tc>
                <a:tc vMerge="1">
                  <a:txBody>
                    <a:bodyPr/>
                    <a:lstStyle/>
                    <a:p>
                      <a:pPr rtl="1"/>
                      <a:endParaRPr lang="ar-IQ"/>
                    </a:p>
                  </a:txBody>
                  <a:tcPr/>
                </a:tc>
              </a:tr>
              <a:tr h="380676">
                <a:tc vMerge="1">
                  <a:txBody>
                    <a:bodyPr/>
                    <a:lstStyle/>
                    <a:p>
                      <a:pPr rtl="1"/>
                      <a:endParaRPr lang="ar-IQ"/>
                    </a:p>
                  </a:txBody>
                  <a:tcPr/>
                </a:tc>
                <a:tc>
                  <a:txBody>
                    <a:bodyPr/>
                    <a:lstStyle/>
                    <a:p>
                      <a:pPr algn="ctr" rtl="0">
                        <a:lnSpc>
                          <a:spcPct val="115000"/>
                        </a:lnSpc>
                        <a:spcAft>
                          <a:spcPts val="0"/>
                        </a:spcAft>
                      </a:pPr>
                      <a:r>
                        <a:rPr lang="en-US" sz="1400" dirty="0">
                          <a:effectLst/>
                        </a:rPr>
                        <a:t>Third trimester</a:t>
                      </a:r>
                      <a:endParaRPr lang="en-US" sz="1200" dirty="0">
                        <a:effectLst/>
                        <a:latin typeface="Calibri"/>
                        <a:ea typeface="Calibri"/>
                        <a:cs typeface="Arial"/>
                      </a:endParaRPr>
                    </a:p>
                  </a:txBody>
                  <a:tcPr marL="68580" marR="68580" marT="0" marB="0" anchor="ctr">
                    <a:solidFill>
                      <a:srgbClr val="FFFF00"/>
                    </a:solidFill>
                  </a:tcPr>
                </a:tc>
                <a:tc>
                  <a:txBody>
                    <a:bodyPr/>
                    <a:lstStyle/>
                    <a:p>
                      <a:pPr algn="ctr" rtl="0">
                        <a:lnSpc>
                          <a:spcPct val="115000"/>
                        </a:lnSpc>
                        <a:spcAft>
                          <a:spcPts val="0"/>
                        </a:spcAft>
                      </a:pPr>
                      <a:r>
                        <a:rPr lang="en-US" sz="1400" dirty="0">
                          <a:effectLst/>
                        </a:rPr>
                        <a:t>4.87</a:t>
                      </a:r>
                      <a:endParaRPr lang="en-US" sz="1200" dirty="0">
                        <a:effectLst/>
                        <a:latin typeface="Calibri"/>
                        <a:ea typeface="Calibri"/>
                        <a:cs typeface="Arial"/>
                      </a:endParaRPr>
                    </a:p>
                  </a:txBody>
                  <a:tcPr marL="68580" marR="68580" marT="0" marB="0" anchor="ctr">
                    <a:solidFill>
                      <a:srgbClr val="FFFF00"/>
                    </a:solidFill>
                  </a:tcPr>
                </a:tc>
                <a:tc>
                  <a:txBody>
                    <a:bodyPr/>
                    <a:lstStyle/>
                    <a:p>
                      <a:pPr algn="ctr" rtl="0">
                        <a:lnSpc>
                          <a:spcPct val="115000"/>
                        </a:lnSpc>
                        <a:spcAft>
                          <a:spcPts val="0"/>
                        </a:spcAft>
                      </a:pPr>
                      <a:r>
                        <a:rPr lang="en-US" sz="1400" dirty="0">
                          <a:effectLst/>
                        </a:rPr>
                        <a:t>0.80</a:t>
                      </a:r>
                      <a:endParaRPr lang="en-US" sz="1200" dirty="0">
                        <a:effectLst/>
                        <a:latin typeface="Calibri"/>
                        <a:ea typeface="Calibri"/>
                        <a:cs typeface="Arial"/>
                      </a:endParaRPr>
                    </a:p>
                  </a:txBody>
                  <a:tcPr marL="68580" marR="68580" marT="0" marB="0" anchor="ctr">
                    <a:solidFill>
                      <a:srgbClr val="FFFF00"/>
                    </a:solidFill>
                  </a:tcPr>
                </a:tc>
                <a:tc vMerge="1">
                  <a:txBody>
                    <a:bodyPr/>
                    <a:lstStyle/>
                    <a:p>
                      <a:pPr rtl="1"/>
                      <a:endParaRPr lang="ar-IQ"/>
                    </a:p>
                  </a:txBody>
                  <a:tcPr/>
                </a:tc>
              </a:tr>
            </a:tbl>
          </a:graphicData>
        </a:graphic>
      </p:graphicFrame>
    </p:spTree>
    <p:extLst>
      <p:ext uri="{BB962C8B-B14F-4D97-AF65-F5344CB8AC3E}">
        <p14:creationId xmlns:p14="http://schemas.microsoft.com/office/powerpoint/2010/main" val="15516857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tx2"/>
          </a:solidFill>
        </p:spPr>
        <p:txBody>
          <a:bodyPr/>
          <a:lstStyle/>
          <a:p>
            <a:pPr algn="r"/>
            <a:r>
              <a:rPr lang="ar-IQ" b="1" dirty="0" smtClean="0">
                <a:solidFill>
                  <a:srgbClr val="FF0000"/>
                </a:solidFill>
                <a:effectLst>
                  <a:outerShdw blurRad="38100" dist="38100" dir="2700000" algn="tl">
                    <a:srgbClr val="000000">
                      <a:alpha val="43137"/>
                    </a:srgbClr>
                  </a:outerShdw>
                </a:effectLst>
              </a:rPr>
              <a:t>الاستنتاجات </a:t>
            </a:r>
            <a:r>
              <a:rPr lang="ar-IQ" b="1" dirty="0">
                <a:solidFill>
                  <a:srgbClr val="FF0000"/>
                </a:solidFill>
                <a:effectLst>
                  <a:outerShdw blurRad="38100" dist="38100" dir="2700000" algn="tl">
                    <a:srgbClr val="000000">
                      <a:alpha val="43137"/>
                    </a:srgbClr>
                  </a:outerShdw>
                </a:effectLst>
              </a:rPr>
              <a:t>:</a:t>
            </a:r>
          </a:p>
        </p:txBody>
      </p:sp>
      <p:sp>
        <p:nvSpPr>
          <p:cNvPr id="3" name="عنصر نائب للمحتوى 2"/>
          <p:cNvSpPr>
            <a:spLocks noGrp="1"/>
          </p:cNvSpPr>
          <p:nvPr>
            <p:ph idx="1"/>
          </p:nvPr>
        </p:nvSpPr>
        <p:spPr>
          <a:xfrm>
            <a:off x="251520" y="1550529"/>
            <a:ext cx="8424936" cy="5301208"/>
          </a:xfrm>
        </p:spPr>
        <p:txBody>
          <a:bodyPr>
            <a:noAutofit/>
          </a:bodyPr>
          <a:lstStyle/>
          <a:p>
            <a:pPr marL="0" marR="71755" indent="0" algn="just">
              <a:lnSpc>
                <a:spcPct val="150000"/>
              </a:lnSpc>
              <a:buNone/>
            </a:pPr>
            <a:r>
              <a:rPr lang="ar-IQ" sz="1400" b="1" dirty="0">
                <a:ea typeface="Times New Roman"/>
                <a:cs typeface="Simplified Arabic"/>
              </a:rPr>
              <a:t>أولاً:</a:t>
            </a:r>
            <a:r>
              <a:rPr lang="ar-SA" sz="1400" b="1" dirty="0">
                <a:ea typeface="Times New Roman"/>
                <a:cs typeface="Simplified Arabic"/>
              </a:rPr>
              <a:t> الاستنتاجــات  </a:t>
            </a:r>
            <a:r>
              <a:rPr lang="en-US" sz="1400" b="1" dirty="0">
                <a:latin typeface="Times New Roman"/>
                <a:ea typeface="Times New Roman"/>
                <a:cs typeface="Arial"/>
              </a:rPr>
              <a:t>Conclusions   </a:t>
            </a:r>
            <a:endParaRPr lang="en-US" sz="1100" dirty="0">
              <a:ea typeface="Calibri"/>
              <a:cs typeface="Arial"/>
            </a:endParaRPr>
          </a:p>
          <a:p>
            <a:pPr marL="0" marR="71755" indent="0" algn="just">
              <a:lnSpc>
                <a:spcPct val="150000"/>
              </a:lnSpc>
              <a:buNone/>
            </a:pPr>
            <a:r>
              <a:rPr lang="ar-IQ" sz="1400" dirty="0">
                <a:ea typeface="Calibri"/>
                <a:cs typeface="Simplified Arabic"/>
              </a:rPr>
              <a:t>في ضوء نتائج الدراسة الحالية تم التوصل الى الاستنتاجات الأتية :</a:t>
            </a:r>
            <a:endParaRPr lang="en-US" sz="1100" dirty="0">
              <a:ea typeface="Calibri"/>
              <a:cs typeface="Arial"/>
            </a:endParaRPr>
          </a:p>
          <a:p>
            <a:pPr marL="0" marR="71755" indent="0" algn="just">
              <a:lnSpc>
                <a:spcPct val="150000"/>
              </a:lnSpc>
              <a:buNone/>
            </a:pPr>
            <a:r>
              <a:rPr lang="en-US" sz="1400" dirty="0">
                <a:latin typeface="Simplified Arabic"/>
                <a:ea typeface="Calibri"/>
                <a:cs typeface="Arial"/>
              </a:rPr>
              <a:t> 1</a:t>
            </a:r>
            <a:r>
              <a:rPr lang="ar-IQ" sz="1400" dirty="0" smtClean="0">
                <a:ea typeface="Calibri"/>
                <a:cs typeface="Simplified Arabic"/>
              </a:rPr>
              <a:t>-أظهرت </a:t>
            </a:r>
            <a:r>
              <a:rPr lang="ar-IQ" sz="1400" dirty="0">
                <a:ea typeface="Calibri"/>
                <a:cs typeface="Simplified Arabic"/>
              </a:rPr>
              <a:t>الدراسة  ارتفاعاً معنوياً </a:t>
            </a:r>
            <a:r>
              <a:rPr lang="ar-IQ" sz="1400" dirty="0" smtClean="0">
                <a:ea typeface="Calibri"/>
                <a:cs typeface="Simplified Arabic"/>
              </a:rPr>
              <a:t>عالياً </a:t>
            </a:r>
            <a:r>
              <a:rPr lang="ar-IQ" sz="1400" dirty="0">
                <a:ea typeface="Calibri"/>
                <a:cs typeface="Simplified Arabic"/>
              </a:rPr>
              <a:t>في  مستوى تراكيز </a:t>
            </a:r>
            <a:r>
              <a:rPr lang="en-US" sz="1400" dirty="0">
                <a:latin typeface="Times New Roman"/>
                <a:ea typeface="Calibri"/>
                <a:cs typeface="Arial"/>
              </a:rPr>
              <a:t>IL-10</a:t>
            </a:r>
            <a:r>
              <a:rPr lang="en-US" sz="1400" dirty="0">
                <a:latin typeface="Simplified Arabic"/>
                <a:ea typeface="Calibri"/>
                <a:cs typeface="Arial"/>
              </a:rPr>
              <a:t> </a:t>
            </a:r>
            <a:r>
              <a:rPr lang="ar-IQ" sz="1400" dirty="0">
                <a:latin typeface="Simplified Arabic"/>
                <a:ea typeface="Calibri"/>
              </a:rPr>
              <a:t>وهرمون</a:t>
            </a:r>
            <a:r>
              <a:rPr lang="en-US" sz="1400" dirty="0">
                <a:solidFill>
                  <a:srgbClr val="0D0D0D"/>
                </a:solidFill>
                <a:latin typeface="Times New Roman"/>
                <a:ea typeface="Times New Roman"/>
                <a:cs typeface="Arial"/>
              </a:rPr>
              <a:t>Prolactin</a:t>
            </a:r>
            <a:r>
              <a:rPr lang="en-US" sz="1400" dirty="0">
                <a:latin typeface="Simplified Arabic"/>
                <a:ea typeface="Calibri"/>
                <a:cs typeface="Arial"/>
              </a:rPr>
              <a:t> </a:t>
            </a:r>
            <a:r>
              <a:rPr lang="ar-IQ" sz="1400" dirty="0">
                <a:latin typeface="Simplified Arabic"/>
                <a:ea typeface="Calibri"/>
              </a:rPr>
              <a:t>لدى النساء الحوامل قياساً بمجموعة السيطرة  ، </a:t>
            </a:r>
            <a:r>
              <a:rPr lang="ar-IQ" sz="1400" dirty="0" smtClean="0">
                <a:latin typeface="Simplified Arabic"/>
                <a:ea typeface="Calibri"/>
              </a:rPr>
              <a:t>وبين فترات الحمل الثلاثة.</a:t>
            </a:r>
            <a:endParaRPr lang="en-US" sz="1100" dirty="0">
              <a:ea typeface="Calibri"/>
              <a:cs typeface="Arial"/>
            </a:endParaRPr>
          </a:p>
          <a:p>
            <a:pPr marL="0" marR="71755" indent="0" algn="just">
              <a:lnSpc>
                <a:spcPct val="150000"/>
              </a:lnSpc>
              <a:buNone/>
            </a:pPr>
            <a:r>
              <a:rPr lang="en-US" sz="1400" dirty="0">
                <a:latin typeface="Simplified Arabic"/>
                <a:ea typeface="Calibri"/>
                <a:cs typeface="Arial"/>
              </a:rPr>
              <a:t>-2 </a:t>
            </a:r>
            <a:r>
              <a:rPr lang="ar-IQ" sz="1400" dirty="0">
                <a:latin typeface="Simplified Arabic"/>
                <a:ea typeface="Calibri"/>
              </a:rPr>
              <a:t>أظهرت الدراسة انخفاضاً معنوياً عالياً </a:t>
            </a:r>
            <a:r>
              <a:rPr lang="ar-IQ" sz="1400" dirty="0" smtClean="0">
                <a:ea typeface="Calibri"/>
                <a:cs typeface="Simplified Arabic"/>
              </a:rPr>
              <a:t>في </a:t>
            </a:r>
            <a:r>
              <a:rPr lang="ar-IQ" sz="1400" dirty="0">
                <a:ea typeface="Calibri"/>
                <a:cs typeface="Simplified Arabic"/>
              </a:rPr>
              <a:t>مستوى تركيز </a:t>
            </a:r>
            <a:r>
              <a:rPr lang="ar-IQ" sz="1400" dirty="0">
                <a:ea typeface="Calibri"/>
                <a:cs typeface="Times New Roman"/>
              </a:rPr>
              <a:t>(</a:t>
            </a:r>
            <a:r>
              <a:rPr lang="ar-IQ" sz="1400" dirty="0">
                <a:ea typeface="Calibri"/>
                <a:cs typeface="Simplified Arabic"/>
              </a:rPr>
              <a:t> </a:t>
            </a:r>
            <a:r>
              <a:rPr lang="en-US" sz="1400" dirty="0">
                <a:latin typeface="Times New Roman"/>
                <a:ea typeface="Calibri"/>
                <a:cs typeface="Arial"/>
              </a:rPr>
              <a:t>FSH </a:t>
            </a:r>
            <a:r>
              <a:rPr lang="ar-IQ" sz="1400" dirty="0">
                <a:ea typeface="Calibri"/>
                <a:cs typeface="Times New Roman"/>
              </a:rPr>
              <a:t>،</a:t>
            </a:r>
            <a:r>
              <a:rPr lang="en-US" sz="1400" dirty="0">
                <a:latin typeface="Times New Roman"/>
                <a:ea typeface="Calibri"/>
                <a:cs typeface="Arial"/>
              </a:rPr>
              <a:t>LH  </a:t>
            </a:r>
            <a:r>
              <a:rPr lang="ar-IQ" sz="1400" dirty="0">
                <a:ea typeface="Calibri"/>
                <a:cs typeface="Simplified Arabic"/>
              </a:rPr>
              <a:t>،</a:t>
            </a:r>
            <a:r>
              <a:rPr lang="ar-IQ" sz="1400" dirty="0">
                <a:solidFill>
                  <a:srgbClr val="1D1B11"/>
                </a:solidFill>
                <a:ea typeface="Calibri"/>
                <a:cs typeface="Times New Roman"/>
              </a:rPr>
              <a:t> </a:t>
            </a:r>
            <a:r>
              <a:rPr lang="en-US" sz="1400" dirty="0">
                <a:solidFill>
                  <a:srgbClr val="1D1B11"/>
                </a:solidFill>
                <a:latin typeface="Times New Roman"/>
                <a:ea typeface="Calibri"/>
                <a:cs typeface="Arial"/>
              </a:rPr>
              <a:t>(TNF-α</a:t>
            </a:r>
            <a:r>
              <a:rPr lang="ar-IQ" sz="1400" dirty="0">
                <a:ea typeface="Calibri"/>
                <a:cs typeface="Simplified Arabic"/>
              </a:rPr>
              <a:t> في النساء الحوامل قياساً بمجموعة السيطرة ، </a:t>
            </a:r>
            <a:r>
              <a:rPr lang="ar-IQ" sz="1400" dirty="0" smtClean="0">
                <a:ea typeface="Calibri"/>
                <a:cs typeface="Simplified Arabic"/>
              </a:rPr>
              <a:t>وبين فترات الحمل الثلاثة </a:t>
            </a:r>
            <a:endParaRPr lang="en-US" sz="1100" dirty="0">
              <a:ea typeface="Calibri"/>
              <a:cs typeface="Arial"/>
            </a:endParaRPr>
          </a:p>
          <a:p>
            <a:pPr marL="0" marR="71755" indent="0" algn="just">
              <a:lnSpc>
                <a:spcPct val="150000"/>
              </a:lnSpc>
              <a:buNone/>
            </a:pPr>
            <a:r>
              <a:rPr lang="en-US" sz="1400" dirty="0">
                <a:latin typeface="Simplified Arabic"/>
                <a:ea typeface="Calibri"/>
                <a:cs typeface="Arial"/>
              </a:rPr>
              <a:t>3</a:t>
            </a:r>
            <a:r>
              <a:rPr lang="ar-IQ" sz="1400" dirty="0">
                <a:ea typeface="Calibri"/>
                <a:cs typeface="Simplified Arabic"/>
              </a:rPr>
              <a:t>- بينت الدراسة انخفاضاً </a:t>
            </a:r>
            <a:r>
              <a:rPr lang="ar-IQ" sz="1400" dirty="0" smtClean="0">
                <a:ea typeface="Calibri"/>
                <a:cs typeface="Simplified Arabic"/>
              </a:rPr>
              <a:t>في </a:t>
            </a:r>
            <a:r>
              <a:rPr lang="ar-IQ" sz="1400" dirty="0">
                <a:ea typeface="Calibri"/>
                <a:cs typeface="Simplified Arabic"/>
              </a:rPr>
              <a:t>مكونات المتمم (</a:t>
            </a:r>
            <a:r>
              <a:rPr lang="en-US" sz="1400" dirty="0">
                <a:latin typeface="Times New Roman"/>
                <a:ea typeface="Calibri"/>
                <a:cs typeface="Arial"/>
              </a:rPr>
              <a:t>C3</a:t>
            </a:r>
            <a:r>
              <a:rPr lang="ar-IQ" sz="1400" dirty="0">
                <a:ea typeface="Calibri"/>
                <a:cs typeface="Simplified Arabic"/>
              </a:rPr>
              <a:t> ، </a:t>
            </a:r>
            <a:r>
              <a:rPr lang="en-US" sz="1400" dirty="0">
                <a:latin typeface="Times New Roman"/>
                <a:ea typeface="Calibri"/>
                <a:cs typeface="Arial"/>
              </a:rPr>
              <a:t>C4</a:t>
            </a:r>
            <a:r>
              <a:rPr lang="ar-IQ" sz="1400" dirty="0">
                <a:ea typeface="Calibri"/>
                <a:cs typeface="Simplified Arabic"/>
              </a:rPr>
              <a:t>) في مصل النساء الحوامل قياساً بمجموعة السيطرة ، بينما لم يلاحظ اي فروق معنوية في مستويات المتمم الرابع (</a:t>
            </a:r>
            <a:r>
              <a:rPr lang="en-US" sz="1400" dirty="0">
                <a:latin typeface="Times New Roman"/>
                <a:ea typeface="Calibri"/>
                <a:cs typeface="Arial"/>
              </a:rPr>
              <a:t>C4</a:t>
            </a:r>
            <a:r>
              <a:rPr lang="ar-IQ" sz="1400" dirty="0">
                <a:ea typeface="Calibri"/>
                <a:cs typeface="Simplified Arabic"/>
              </a:rPr>
              <a:t>) خلال فترات الحمل المختلفة . في حين وجد فروق معنوية </a:t>
            </a:r>
            <a:r>
              <a:rPr lang="ar-IQ" sz="1400" dirty="0" smtClean="0">
                <a:ea typeface="Calibri"/>
                <a:cs typeface="Simplified Arabic"/>
              </a:rPr>
              <a:t>في مستوى </a:t>
            </a:r>
            <a:r>
              <a:rPr lang="ar-IQ" sz="1400" dirty="0">
                <a:ea typeface="Calibri"/>
                <a:cs typeface="Simplified Arabic"/>
              </a:rPr>
              <a:t>تركيز المتمم الثالث (</a:t>
            </a:r>
            <a:r>
              <a:rPr lang="en-US" sz="1400" dirty="0">
                <a:latin typeface="Times New Roman"/>
                <a:ea typeface="Calibri"/>
                <a:cs typeface="Arial"/>
              </a:rPr>
              <a:t>C3</a:t>
            </a:r>
            <a:r>
              <a:rPr lang="ar-IQ" sz="1400" dirty="0">
                <a:ea typeface="Calibri"/>
                <a:cs typeface="Simplified Arabic"/>
              </a:rPr>
              <a:t> ) خلال فترات الحمل الثلاثة</a:t>
            </a:r>
            <a:r>
              <a:rPr lang="ar-IQ" sz="1400" dirty="0" smtClean="0">
                <a:ea typeface="Calibri"/>
                <a:cs typeface="Simplified Arabic"/>
              </a:rPr>
              <a:t>.</a:t>
            </a:r>
            <a:endParaRPr lang="en-US" sz="1100" dirty="0">
              <a:ea typeface="Calibri"/>
              <a:cs typeface="Arial"/>
            </a:endParaRPr>
          </a:p>
          <a:p>
            <a:pPr marL="0" marR="71755" lvl="0" indent="0" algn="just">
              <a:lnSpc>
                <a:spcPct val="150000"/>
              </a:lnSpc>
              <a:buNone/>
            </a:pPr>
            <a:r>
              <a:rPr lang="ar-IQ" sz="1400" dirty="0">
                <a:ea typeface="Calibri"/>
                <a:cs typeface="Times New Roman"/>
              </a:rPr>
              <a:t> </a:t>
            </a:r>
            <a:r>
              <a:rPr lang="en-US" sz="1400" dirty="0">
                <a:solidFill>
                  <a:prstClr val="black"/>
                </a:solidFill>
                <a:ea typeface="Calibri"/>
                <a:cs typeface="Simplified Arabic"/>
              </a:rPr>
              <a:t>4</a:t>
            </a:r>
            <a:r>
              <a:rPr lang="ar-IQ" sz="1400" dirty="0">
                <a:solidFill>
                  <a:prstClr val="black"/>
                </a:solidFill>
                <a:ea typeface="Calibri"/>
                <a:cs typeface="Simplified Arabic"/>
              </a:rPr>
              <a:t>- اظهرت الدراسة انخفاضاً معنوياً عالياً في مستويات القياسات الدموية ( </a:t>
            </a:r>
            <a:r>
              <a:rPr lang="en-US" sz="1400" dirty="0">
                <a:solidFill>
                  <a:prstClr val="black"/>
                </a:solidFill>
                <a:latin typeface="Times New Roman"/>
                <a:ea typeface="Calibri"/>
                <a:cs typeface="Arial"/>
              </a:rPr>
              <a:t>RBC</a:t>
            </a:r>
            <a:r>
              <a:rPr lang="ar-IQ" sz="1400" dirty="0">
                <a:solidFill>
                  <a:prstClr val="black"/>
                </a:solidFill>
                <a:ea typeface="Calibri"/>
                <a:cs typeface="Times New Roman"/>
              </a:rPr>
              <a:t> ، </a:t>
            </a:r>
            <a:r>
              <a:rPr lang="en-US" sz="1400" dirty="0" err="1">
                <a:solidFill>
                  <a:prstClr val="black"/>
                </a:solidFill>
                <a:latin typeface="Times New Roman"/>
                <a:ea typeface="Calibri"/>
                <a:cs typeface="Arial"/>
              </a:rPr>
              <a:t>Hb</a:t>
            </a:r>
            <a:r>
              <a:rPr lang="ar-IQ" sz="1400" dirty="0">
                <a:solidFill>
                  <a:prstClr val="black"/>
                </a:solidFill>
                <a:ea typeface="Calibri"/>
                <a:cs typeface="Times New Roman"/>
              </a:rPr>
              <a:t> ، </a:t>
            </a:r>
            <a:r>
              <a:rPr lang="en-US" sz="1400" dirty="0">
                <a:solidFill>
                  <a:prstClr val="black"/>
                </a:solidFill>
                <a:latin typeface="Times New Roman"/>
                <a:ea typeface="Calibri"/>
                <a:cs typeface="Arial"/>
              </a:rPr>
              <a:t>PCV</a:t>
            </a:r>
            <a:r>
              <a:rPr lang="ar-IQ" sz="1400" dirty="0">
                <a:solidFill>
                  <a:prstClr val="black"/>
                </a:solidFill>
                <a:ea typeface="Calibri"/>
                <a:cs typeface="Simplified Arabic"/>
              </a:rPr>
              <a:t>  و </a:t>
            </a:r>
            <a:r>
              <a:rPr lang="en-US" sz="1400" dirty="0">
                <a:solidFill>
                  <a:prstClr val="black"/>
                </a:solidFill>
                <a:latin typeface="Times New Roman"/>
                <a:ea typeface="Calibri"/>
                <a:cs typeface="Arial"/>
              </a:rPr>
              <a:t>Lymphocyte</a:t>
            </a:r>
            <a:r>
              <a:rPr lang="ar-IQ" sz="1400" dirty="0">
                <a:solidFill>
                  <a:prstClr val="black"/>
                </a:solidFill>
                <a:ea typeface="Calibri"/>
                <a:cs typeface="Simplified Arabic"/>
              </a:rPr>
              <a:t>)، بينما أظهرت الدراسة فرقاً معنوياً في مستوى </a:t>
            </a:r>
            <a:r>
              <a:rPr lang="en-US" sz="1400" dirty="0">
                <a:solidFill>
                  <a:prstClr val="black"/>
                </a:solidFill>
                <a:latin typeface="Times New Roman"/>
                <a:ea typeface="Calibri"/>
                <a:cs typeface="Arial"/>
              </a:rPr>
              <a:t>RBC</a:t>
            </a:r>
            <a:r>
              <a:rPr lang="ar-IQ" sz="1400" dirty="0">
                <a:solidFill>
                  <a:prstClr val="black"/>
                </a:solidFill>
                <a:ea typeface="Calibri"/>
                <a:cs typeface="Times New Roman"/>
              </a:rPr>
              <a:t> ، </a:t>
            </a:r>
            <a:r>
              <a:rPr lang="en-US" sz="1400" dirty="0">
                <a:solidFill>
                  <a:prstClr val="black"/>
                </a:solidFill>
                <a:latin typeface="Times New Roman"/>
                <a:ea typeface="Calibri"/>
                <a:cs typeface="Arial"/>
              </a:rPr>
              <a:t>PCV</a:t>
            </a:r>
            <a:r>
              <a:rPr lang="ar-IQ" sz="1400" dirty="0">
                <a:solidFill>
                  <a:prstClr val="black"/>
                </a:solidFill>
                <a:ea typeface="Calibri"/>
                <a:cs typeface="Times New Roman"/>
              </a:rPr>
              <a:t> ، </a:t>
            </a:r>
            <a:r>
              <a:rPr lang="en-US" sz="1400" dirty="0">
                <a:solidFill>
                  <a:prstClr val="black"/>
                </a:solidFill>
                <a:latin typeface="Times New Roman"/>
                <a:ea typeface="Calibri"/>
                <a:cs typeface="Arial"/>
              </a:rPr>
              <a:t>Lymphocyte</a:t>
            </a:r>
            <a:r>
              <a:rPr lang="ar-IQ" sz="1400" dirty="0">
                <a:solidFill>
                  <a:prstClr val="black"/>
                </a:solidFill>
                <a:ea typeface="Calibri"/>
                <a:cs typeface="Simplified Arabic"/>
              </a:rPr>
              <a:t> خلال فترات الحمل الثلاثة في حين لوحظ انخفاض غير معنوي في مستوى الصفيحات الدموية ( </a:t>
            </a:r>
            <a:r>
              <a:rPr lang="en-US" sz="1400" dirty="0">
                <a:solidFill>
                  <a:prstClr val="black"/>
                </a:solidFill>
                <a:latin typeface="Simplified Arabic"/>
                <a:ea typeface="Calibri"/>
                <a:cs typeface="Arial"/>
              </a:rPr>
              <a:t>(</a:t>
            </a:r>
            <a:r>
              <a:rPr lang="en-US" sz="1400" dirty="0">
                <a:solidFill>
                  <a:prstClr val="black"/>
                </a:solidFill>
                <a:latin typeface="Times New Roman"/>
                <a:ea typeface="Calibri"/>
                <a:cs typeface="Arial"/>
              </a:rPr>
              <a:t>platelets</a:t>
            </a:r>
            <a:r>
              <a:rPr lang="ar-IQ" sz="1400" dirty="0">
                <a:solidFill>
                  <a:prstClr val="black"/>
                </a:solidFill>
                <a:ea typeface="Calibri"/>
                <a:cs typeface="Simplified Arabic"/>
              </a:rPr>
              <a:t> في النساء الحوامل مقارنة بمجموعة السيطرة ، ولم يلاحظ اي فرق معنوي في مستويات الصفيحات الدموية (</a:t>
            </a:r>
            <a:r>
              <a:rPr lang="en-US" sz="1400" dirty="0">
                <a:solidFill>
                  <a:prstClr val="black"/>
                </a:solidFill>
                <a:latin typeface="Times New Roman"/>
                <a:ea typeface="Calibri"/>
                <a:cs typeface="Arial"/>
              </a:rPr>
              <a:t>platelets</a:t>
            </a:r>
            <a:r>
              <a:rPr lang="ar-IQ" sz="1400" dirty="0">
                <a:solidFill>
                  <a:prstClr val="black"/>
                </a:solidFill>
                <a:ea typeface="Calibri"/>
                <a:cs typeface="Simplified Arabic"/>
              </a:rPr>
              <a:t>) خلال فترات الحمل المختلفة . كما أظهرت الدراسة ايضا ارتفاعاً معنوياً </a:t>
            </a:r>
            <a:r>
              <a:rPr lang="ar-IQ" sz="1400" dirty="0">
                <a:solidFill>
                  <a:prstClr val="black"/>
                </a:solidFill>
                <a:latin typeface="Simplified Arabic"/>
                <a:ea typeface="Calibri"/>
              </a:rPr>
              <a:t>في مستويات تركيز كريات الدم البيضاء الكلية  </a:t>
            </a:r>
            <a:r>
              <a:rPr lang="en-US" sz="1400" dirty="0">
                <a:solidFill>
                  <a:prstClr val="black"/>
                </a:solidFill>
                <a:latin typeface="Simplified Arabic"/>
                <a:ea typeface="Calibri"/>
                <a:cs typeface="Arial"/>
              </a:rPr>
              <a:t>(</a:t>
            </a:r>
            <a:r>
              <a:rPr lang="en-US" sz="1400" dirty="0">
                <a:solidFill>
                  <a:prstClr val="black"/>
                </a:solidFill>
                <a:latin typeface="Times New Roman"/>
                <a:ea typeface="Calibri"/>
                <a:cs typeface="Arial"/>
              </a:rPr>
              <a:t>total WBC</a:t>
            </a:r>
            <a:r>
              <a:rPr lang="en-US" sz="1400" dirty="0">
                <a:solidFill>
                  <a:prstClr val="black"/>
                </a:solidFill>
                <a:latin typeface="Simplified Arabic"/>
                <a:ea typeface="Calibri"/>
                <a:cs typeface="Arial"/>
              </a:rPr>
              <a:t>)</a:t>
            </a:r>
            <a:r>
              <a:rPr lang="ar-IQ" sz="1400" dirty="0">
                <a:solidFill>
                  <a:prstClr val="black"/>
                </a:solidFill>
                <a:ea typeface="Calibri"/>
                <a:cs typeface="Simplified Arabic"/>
              </a:rPr>
              <a:t> ، وارتفاعاً في الخلايا الوحيدة النوى </a:t>
            </a:r>
            <a:r>
              <a:rPr lang="en-US" sz="1400" dirty="0">
                <a:solidFill>
                  <a:prstClr val="black"/>
                </a:solidFill>
                <a:latin typeface="Times New Roman"/>
                <a:ea typeface="Calibri"/>
                <a:cs typeface="Arial"/>
              </a:rPr>
              <a:t>monocytes</a:t>
            </a:r>
            <a:r>
              <a:rPr lang="en-US" sz="1400" dirty="0">
                <a:solidFill>
                  <a:prstClr val="black"/>
                </a:solidFill>
                <a:latin typeface="Simplified Arabic"/>
                <a:ea typeface="Calibri"/>
                <a:cs typeface="Arial"/>
              </a:rPr>
              <a:t>)</a:t>
            </a:r>
            <a:r>
              <a:rPr lang="ar-IQ" sz="1400" dirty="0">
                <a:solidFill>
                  <a:prstClr val="black"/>
                </a:solidFill>
                <a:ea typeface="Calibri"/>
                <a:cs typeface="Simplified Arabic"/>
              </a:rPr>
              <a:t>)</a:t>
            </a:r>
            <a:r>
              <a:rPr lang="en-US" sz="1400" dirty="0">
                <a:solidFill>
                  <a:prstClr val="black"/>
                </a:solidFill>
                <a:latin typeface="Simplified Arabic"/>
                <a:ea typeface="Calibri"/>
                <a:cs typeface="Arial"/>
              </a:rPr>
              <a:t> </a:t>
            </a:r>
            <a:r>
              <a:rPr lang="ar-IQ" sz="1400" dirty="0">
                <a:solidFill>
                  <a:prstClr val="black"/>
                </a:solidFill>
                <a:ea typeface="Calibri"/>
                <a:cs typeface="Simplified Arabic"/>
              </a:rPr>
              <a:t>في النساء الحوامل قياساً بمجموعة السيطرة . في حين لم يلاحظ اي فرق معنوي خلال فترات الحمل الثلاثة في مستوى </a:t>
            </a:r>
            <a:r>
              <a:rPr lang="en-US" sz="1400" dirty="0">
                <a:solidFill>
                  <a:prstClr val="black"/>
                </a:solidFill>
                <a:latin typeface="Times New Roman"/>
                <a:ea typeface="Calibri"/>
                <a:cs typeface="Arial"/>
              </a:rPr>
              <a:t>total WBC</a:t>
            </a:r>
            <a:r>
              <a:rPr lang="en-US" sz="1400" dirty="0">
                <a:solidFill>
                  <a:prstClr val="black"/>
                </a:solidFill>
                <a:latin typeface="Simplified Arabic"/>
                <a:ea typeface="Calibri"/>
                <a:cs typeface="Arial"/>
              </a:rPr>
              <a:t>)</a:t>
            </a:r>
            <a:r>
              <a:rPr lang="ar-IQ" sz="1400" dirty="0">
                <a:solidFill>
                  <a:prstClr val="black"/>
                </a:solidFill>
                <a:ea typeface="Calibri"/>
                <a:cs typeface="Simplified Arabic"/>
              </a:rPr>
              <a:t>) ، بينما لوحظ فرق معنوي في مستوى (</a:t>
            </a:r>
            <a:r>
              <a:rPr lang="en-US" sz="1400" dirty="0">
                <a:solidFill>
                  <a:prstClr val="black"/>
                </a:solidFill>
                <a:latin typeface="Times New Roman"/>
                <a:ea typeface="Calibri"/>
                <a:cs typeface="Arial"/>
              </a:rPr>
              <a:t>monocytes</a:t>
            </a:r>
            <a:r>
              <a:rPr lang="ar-IQ" sz="1400" dirty="0">
                <a:solidFill>
                  <a:prstClr val="black"/>
                </a:solidFill>
                <a:ea typeface="Calibri"/>
                <a:cs typeface="Simplified Arabic"/>
              </a:rPr>
              <a:t>) في فترات الحمل الثلاثة .</a:t>
            </a:r>
            <a:endParaRPr lang="en-US" sz="1100" dirty="0">
              <a:solidFill>
                <a:prstClr val="black"/>
              </a:solidFill>
              <a:ea typeface="Calibri"/>
              <a:cs typeface="Arial"/>
            </a:endParaRPr>
          </a:p>
          <a:p>
            <a:pPr marL="0" marR="71755" indent="0" algn="just">
              <a:lnSpc>
                <a:spcPct val="115000"/>
              </a:lnSpc>
              <a:spcAft>
                <a:spcPts val="1000"/>
              </a:spcAft>
              <a:buNone/>
            </a:pPr>
            <a:endParaRPr lang="en-US" sz="1100" dirty="0">
              <a:ea typeface="Calibri"/>
              <a:cs typeface="Arial"/>
            </a:endParaRPr>
          </a:p>
          <a:p>
            <a:pPr marL="0" marR="71755" indent="0" algn="just">
              <a:lnSpc>
                <a:spcPct val="115000"/>
              </a:lnSpc>
              <a:spcAft>
                <a:spcPts val="1000"/>
              </a:spcAft>
              <a:buNone/>
            </a:pPr>
            <a:r>
              <a:rPr lang="ar-IQ" sz="1400" dirty="0">
                <a:ea typeface="Calibri"/>
                <a:cs typeface="Times New Roman"/>
              </a:rPr>
              <a:t>  </a:t>
            </a:r>
            <a:endParaRPr lang="en-US" sz="1100" dirty="0">
              <a:ea typeface="Calibri"/>
              <a:cs typeface="Arial"/>
            </a:endParaRPr>
          </a:p>
          <a:p>
            <a:pPr marL="0" marR="71755" indent="0" algn="just">
              <a:lnSpc>
                <a:spcPct val="115000"/>
              </a:lnSpc>
              <a:spcAft>
                <a:spcPts val="1000"/>
              </a:spcAft>
              <a:buNone/>
            </a:pPr>
            <a:r>
              <a:rPr lang="ar-IQ" sz="1400" dirty="0">
                <a:ea typeface="Calibri"/>
                <a:cs typeface="Times New Roman"/>
              </a:rPr>
              <a:t> </a:t>
            </a:r>
            <a:endParaRPr lang="en-US" sz="1100" dirty="0">
              <a:ea typeface="Calibri"/>
              <a:cs typeface="Arial"/>
            </a:endParaRPr>
          </a:p>
          <a:p>
            <a:pPr marL="0" marR="71755" indent="0" algn="just">
              <a:lnSpc>
                <a:spcPct val="115000"/>
              </a:lnSpc>
              <a:spcAft>
                <a:spcPts val="1000"/>
              </a:spcAft>
              <a:buNone/>
            </a:pPr>
            <a:r>
              <a:rPr lang="ar-IQ" sz="1400" dirty="0">
                <a:ea typeface="Calibri"/>
                <a:cs typeface="Times New Roman"/>
              </a:rPr>
              <a:t> </a:t>
            </a:r>
            <a:endParaRPr lang="en-US" sz="1100" dirty="0">
              <a:ea typeface="Calibri"/>
              <a:cs typeface="Arial"/>
            </a:endParaRPr>
          </a:p>
          <a:p>
            <a:pPr marL="0" marR="71755" indent="0" algn="just">
              <a:lnSpc>
                <a:spcPct val="115000"/>
              </a:lnSpc>
              <a:spcAft>
                <a:spcPts val="1000"/>
              </a:spcAft>
              <a:buNone/>
            </a:pPr>
            <a:r>
              <a:rPr lang="ar-IQ" sz="1400" dirty="0">
                <a:ea typeface="Calibri"/>
                <a:cs typeface="Times New Roman"/>
              </a:rPr>
              <a:t> </a:t>
            </a:r>
            <a:endParaRPr lang="en-US" sz="1100" dirty="0">
              <a:ea typeface="Calibri"/>
              <a:cs typeface="Arial"/>
            </a:endParaRPr>
          </a:p>
          <a:p>
            <a:pPr marL="0" marR="71755" indent="0" algn="just">
              <a:lnSpc>
                <a:spcPct val="115000"/>
              </a:lnSpc>
              <a:spcAft>
                <a:spcPts val="1000"/>
              </a:spcAft>
              <a:buNone/>
            </a:pPr>
            <a:r>
              <a:rPr lang="ar-IQ" sz="1400" dirty="0">
                <a:ea typeface="Calibri"/>
                <a:cs typeface="Times New Roman"/>
              </a:rPr>
              <a:t> </a:t>
            </a:r>
            <a:endParaRPr lang="en-US" sz="1100" dirty="0">
              <a:ea typeface="Calibri"/>
              <a:cs typeface="Arial"/>
            </a:endParaRPr>
          </a:p>
          <a:p>
            <a:pPr marL="0" marR="71755" indent="0" algn="just">
              <a:lnSpc>
                <a:spcPct val="150000"/>
              </a:lnSpc>
              <a:buNone/>
            </a:pPr>
            <a:endParaRPr lang="ar-IQ" sz="1400" b="1" dirty="0">
              <a:cs typeface="+mj-cs"/>
            </a:endParaRPr>
          </a:p>
        </p:txBody>
      </p:sp>
    </p:spTree>
    <p:extLst>
      <p:ext uri="{BB962C8B-B14F-4D97-AF65-F5344CB8AC3E}">
        <p14:creationId xmlns:p14="http://schemas.microsoft.com/office/powerpoint/2010/main" val="3979853340"/>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مستطيل 1"/>
          <p:cNvSpPr/>
          <p:nvPr/>
        </p:nvSpPr>
        <p:spPr>
          <a:xfrm>
            <a:off x="755576" y="260648"/>
            <a:ext cx="7632848" cy="5544616"/>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marL="144145" marR="71755" algn="just">
              <a:lnSpc>
                <a:spcPct val="150000"/>
              </a:lnSpc>
            </a:pPr>
            <a:endParaRPr lang="en-US" sz="2000" dirty="0">
              <a:ea typeface="Calibri"/>
              <a:cs typeface="Arial"/>
            </a:endParaRPr>
          </a:p>
        </p:txBody>
      </p:sp>
      <p:sp>
        <p:nvSpPr>
          <p:cNvPr id="3" name="مستطيل 2"/>
          <p:cNvSpPr/>
          <p:nvPr/>
        </p:nvSpPr>
        <p:spPr>
          <a:xfrm>
            <a:off x="935596" y="411577"/>
            <a:ext cx="7164796" cy="5383012"/>
          </a:xfrm>
          <a:prstGeom prst="rect">
            <a:avLst/>
          </a:prstGeom>
          <a:solidFill>
            <a:schemeClr val="tx2">
              <a:lumMod val="20000"/>
              <a:lumOff val="80000"/>
            </a:schemeClr>
          </a:solidFill>
        </p:spPr>
        <p:txBody>
          <a:bodyPr wrap="square">
            <a:spAutoFit/>
          </a:bodyPr>
          <a:lstStyle/>
          <a:p>
            <a:pPr marR="71755" lvl="0" algn="just">
              <a:lnSpc>
                <a:spcPct val="150000"/>
              </a:lnSpc>
              <a:spcBef>
                <a:spcPct val="20000"/>
              </a:spcBef>
            </a:pPr>
            <a:r>
              <a:rPr lang="en-US" sz="1400" dirty="0">
                <a:solidFill>
                  <a:prstClr val="black"/>
                </a:solidFill>
                <a:ea typeface="Calibri"/>
                <a:cs typeface="Simplified Arabic"/>
              </a:rPr>
              <a:t>5</a:t>
            </a:r>
            <a:r>
              <a:rPr lang="ar-IQ" sz="1400" dirty="0" smtClean="0">
                <a:solidFill>
                  <a:prstClr val="black"/>
                </a:solidFill>
                <a:ea typeface="Calibri"/>
                <a:cs typeface="Simplified Arabic"/>
              </a:rPr>
              <a:t>- </a:t>
            </a:r>
            <a:r>
              <a:rPr lang="ar-IQ" sz="1400" dirty="0">
                <a:solidFill>
                  <a:prstClr val="black"/>
                </a:solidFill>
                <a:ea typeface="Calibri"/>
                <a:cs typeface="Simplified Arabic"/>
              </a:rPr>
              <a:t>أظهرت الدراسة انخفاضاً قليلاً غير معنوي في مستوى </a:t>
            </a:r>
            <a:r>
              <a:rPr lang="en-US" sz="1400" dirty="0">
                <a:solidFill>
                  <a:prstClr val="black"/>
                </a:solidFill>
                <a:latin typeface="Times New Roman"/>
                <a:ea typeface="Calibri"/>
                <a:cs typeface="Arial"/>
              </a:rPr>
              <a:t>AST</a:t>
            </a:r>
            <a:r>
              <a:rPr lang="ar-IQ" sz="1400" dirty="0">
                <a:solidFill>
                  <a:prstClr val="black"/>
                </a:solidFill>
                <a:ea typeface="Calibri"/>
                <a:cs typeface="Simplified Arabic"/>
              </a:rPr>
              <a:t> ، </a:t>
            </a:r>
            <a:r>
              <a:rPr lang="en-US" sz="1400" dirty="0">
                <a:solidFill>
                  <a:prstClr val="black"/>
                </a:solidFill>
                <a:latin typeface="Times New Roman"/>
                <a:ea typeface="Calibri"/>
                <a:cs typeface="Arial"/>
              </a:rPr>
              <a:t>ALT</a:t>
            </a:r>
            <a:r>
              <a:rPr lang="ar-IQ" sz="1400" dirty="0">
                <a:solidFill>
                  <a:prstClr val="black"/>
                </a:solidFill>
                <a:ea typeface="Calibri"/>
                <a:cs typeface="Simplified Arabic"/>
              </a:rPr>
              <a:t> في مصل النساء الحوامل قياساً بمجموعة السيطرة ، ولم يلاحظ اي فرق معنوي بين فترات الحمل الثلاثة . كما أظهرت الدراسة  انخفاضاً معنوياً </a:t>
            </a:r>
            <a:r>
              <a:rPr lang="ar-IQ" sz="1400" dirty="0" smtClean="0">
                <a:solidFill>
                  <a:prstClr val="black"/>
                </a:solidFill>
                <a:ea typeface="Calibri"/>
                <a:cs typeface="Simplified Arabic"/>
              </a:rPr>
              <a:t>في </a:t>
            </a:r>
            <a:r>
              <a:rPr lang="ar-IQ" sz="1400" dirty="0">
                <a:solidFill>
                  <a:prstClr val="black"/>
                </a:solidFill>
                <a:ea typeface="Calibri"/>
                <a:cs typeface="Simplified Arabic"/>
              </a:rPr>
              <a:t>مستوى تركيز </a:t>
            </a:r>
            <a:r>
              <a:rPr lang="en-US" sz="1400" dirty="0">
                <a:solidFill>
                  <a:prstClr val="black"/>
                </a:solidFill>
                <a:latin typeface="Times New Roman"/>
                <a:ea typeface="Calibri"/>
                <a:cs typeface="Arial"/>
              </a:rPr>
              <a:t>Total</a:t>
            </a:r>
            <a:r>
              <a:rPr lang="en-US" sz="1400" dirty="0">
                <a:solidFill>
                  <a:prstClr val="black"/>
                </a:solidFill>
                <a:latin typeface="Simplified Arabic"/>
                <a:ea typeface="Calibri"/>
                <a:cs typeface="Arial"/>
              </a:rPr>
              <a:t> </a:t>
            </a:r>
            <a:r>
              <a:rPr lang="en-US" sz="1400" dirty="0">
                <a:solidFill>
                  <a:prstClr val="black"/>
                </a:solidFill>
                <a:latin typeface="Times New Roman"/>
                <a:ea typeface="Calibri"/>
                <a:cs typeface="Arial"/>
              </a:rPr>
              <a:t>Bilirubin</a:t>
            </a:r>
            <a:r>
              <a:rPr lang="en-US" sz="1400" dirty="0">
                <a:solidFill>
                  <a:prstClr val="black"/>
                </a:solidFill>
                <a:latin typeface="Simplified Arabic"/>
                <a:ea typeface="Calibri"/>
                <a:cs typeface="Arial"/>
              </a:rPr>
              <a:t> </a:t>
            </a:r>
            <a:r>
              <a:rPr lang="ar-IQ" sz="1400" dirty="0">
                <a:solidFill>
                  <a:prstClr val="black"/>
                </a:solidFill>
                <a:ea typeface="Calibri"/>
                <a:cs typeface="Simplified Arabic"/>
              </a:rPr>
              <a:t> في النساء الحوامل قياساً بمجموعة السيطرة ، وكما وجد فرق معنوي </a:t>
            </a:r>
            <a:r>
              <a:rPr lang="ar-IQ" sz="1400" dirty="0" smtClean="0">
                <a:solidFill>
                  <a:prstClr val="black"/>
                </a:solidFill>
                <a:ea typeface="Calibri"/>
                <a:cs typeface="Simplified Arabic"/>
              </a:rPr>
              <a:t>خلال </a:t>
            </a:r>
            <a:r>
              <a:rPr lang="ar-IQ" sz="1400" dirty="0">
                <a:solidFill>
                  <a:prstClr val="black"/>
                </a:solidFill>
                <a:ea typeface="Calibri"/>
                <a:cs typeface="Simplified Arabic"/>
              </a:rPr>
              <a:t>فترات الحمل الثلاثة . </a:t>
            </a:r>
            <a:r>
              <a:rPr lang="ar-IQ" sz="1400" dirty="0" smtClean="0">
                <a:solidFill>
                  <a:prstClr val="black"/>
                </a:solidFill>
                <a:ea typeface="Calibri"/>
                <a:cs typeface="Simplified Arabic"/>
              </a:rPr>
              <a:t>وأظهرت </a:t>
            </a:r>
            <a:r>
              <a:rPr lang="ar-IQ" sz="1400" dirty="0">
                <a:solidFill>
                  <a:prstClr val="black"/>
                </a:solidFill>
                <a:ea typeface="Calibri"/>
                <a:cs typeface="Simplified Arabic"/>
              </a:rPr>
              <a:t>الدراسة ارتفاعاً غير معنوي في مستوى </a:t>
            </a:r>
            <a:r>
              <a:rPr lang="en-US" sz="1400" dirty="0">
                <a:solidFill>
                  <a:prstClr val="black"/>
                </a:solidFill>
                <a:latin typeface="Times New Roman"/>
                <a:ea typeface="Calibri"/>
                <a:cs typeface="Arial"/>
              </a:rPr>
              <a:t>ALP</a:t>
            </a:r>
            <a:r>
              <a:rPr lang="ar-IQ" sz="1400" dirty="0">
                <a:solidFill>
                  <a:prstClr val="black"/>
                </a:solidFill>
                <a:ea typeface="Calibri"/>
                <a:cs typeface="Simplified Arabic"/>
              </a:rPr>
              <a:t>  في النساء الحوامل مقارنة بمجموعة السيطرة ، ووجد فرق معنوي عالي </a:t>
            </a:r>
            <a:r>
              <a:rPr lang="ar-IQ" sz="1400" dirty="0" smtClean="0">
                <a:solidFill>
                  <a:prstClr val="black"/>
                </a:solidFill>
                <a:ea typeface="Calibri"/>
                <a:cs typeface="Simplified Arabic"/>
              </a:rPr>
              <a:t>بين </a:t>
            </a:r>
            <a:r>
              <a:rPr lang="ar-IQ" sz="1400" dirty="0">
                <a:solidFill>
                  <a:prstClr val="black"/>
                </a:solidFill>
                <a:ea typeface="Calibri"/>
                <a:cs typeface="Simplified Arabic"/>
              </a:rPr>
              <a:t>فترات الحمل الثلاثة</a:t>
            </a:r>
            <a:r>
              <a:rPr lang="ar-IQ" sz="1400" dirty="0" smtClean="0">
                <a:solidFill>
                  <a:prstClr val="black"/>
                </a:solidFill>
                <a:ea typeface="Calibri"/>
                <a:cs typeface="Simplified Arabic"/>
              </a:rPr>
              <a:t>.</a:t>
            </a:r>
          </a:p>
          <a:p>
            <a:pPr marR="71755" lvl="0" algn="just">
              <a:lnSpc>
                <a:spcPct val="150000"/>
              </a:lnSpc>
              <a:spcBef>
                <a:spcPct val="20000"/>
              </a:spcBef>
            </a:pPr>
            <a:r>
              <a:rPr lang="en-US" sz="1400" dirty="0" smtClean="0">
                <a:solidFill>
                  <a:prstClr val="black"/>
                </a:solidFill>
                <a:ea typeface="Calibri"/>
                <a:cs typeface="Simplified Arabic"/>
              </a:rPr>
              <a:t>6</a:t>
            </a:r>
            <a:r>
              <a:rPr lang="ar-IQ" sz="1400" dirty="0" smtClean="0">
                <a:solidFill>
                  <a:prstClr val="black"/>
                </a:solidFill>
                <a:ea typeface="Calibri"/>
                <a:cs typeface="Simplified Arabic"/>
              </a:rPr>
              <a:t>-أظهرت </a:t>
            </a:r>
            <a:r>
              <a:rPr lang="ar-IQ" sz="1400" dirty="0">
                <a:solidFill>
                  <a:prstClr val="black"/>
                </a:solidFill>
                <a:ea typeface="Calibri"/>
                <a:cs typeface="Simplified Arabic"/>
              </a:rPr>
              <a:t>الدراسة </a:t>
            </a:r>
            <a:r>
              <a:rPr lang="ar-IQ" sz="1400" dirty="0" err="1">
                <a:solidFill>
                  <a:prstClr val="black"/>
                </a:solidFill>
                <a:ea typeface="Calibri"/>
                <a:cs typeface="Simplified Arabic"/>
              </a:rPr>
              <a:t>أنخفاضاً</a:t>
            </a:r>
            <a:r>
              <a:rPr lang="ar-IQ" sz="1400" dirty="0">
                <a:solidFill>
                  <a:prstClr val="black"/>
                </a:solidFill>
                <a:ea typeface="Calibri"/>
                <a:cs typeface="Simplified Arabic"/>
              </a:rPr>
              <a:t> معنوياً عالياً  في مستويات اليوريا والكرياتين في النساء الحوامل مقارنة بمجموعة السيطرة  ، كما أظهرت الدراسة  فروقاً  معنوية في مستوى تركيز اليوريا خلال فترات الحمل الثلاثة ، في حين لم يلاحظ اي فرق معنوي في مستوى الكرياتين خلال فترات الحمل الثلاثة.</a:t>
            </a:r>
          </a:p>
          <a:p>
            <a:pPr marR="71755" lvl="0" algn="just">
              <a:lnSpc>
                <a:spcPct val="150000"/>
              </a:lnSpc>
              <a:spcBef>
                <a:spcPct val="20000"/>
              </a:spcBef>
            </a:pPr>
            <a:r>
              <a:rPr lang="en-US" sz="1400" dirty="0">
                <a:solidFill>
                  <a:prstClr val="black"/>
                </a:solidFill>
                <a:ea typeface="Calibri"/>
                <a:cs typeface="Simplified Arabic"/>
              </a:rPr>
              <a:t>7</a:t>
            </a:r>
            <a:r>
              <a:rPr lang="ar-IQ" sz="1400" dirty="0">
                <a:solidFill>
                  <a:prstClr val="black"/>
                </a:solidFill>
                <a:ea typeface="Calibri"/>
                <a:cs typeface="Simplified Arabic"/>
              </a:rPr>
              <a:t>- أظهرت الدراسة ارتفاعاً معنوياً عند مستوى الدلالة في مستوى تركيز (الكولسترول ، الدهون الثلاثية ، والبروتين الدهني المنخفض الكثافة جدا  </a:t>
            </a:r>
            <a:r>
              <a:rPr lang="en-US" sz="1400" dirty="0" err="1">
                <a:solidFill>
                  <a:prstClr val="black"/>
                </a:solidFill>
                <a:latin typeface="Times New Roman"/>
                <a:ea typeface="Calibri"/>
                <a:cs typeface="Arial"/>
              </a:rPr>
              <a:t>vLDL</a:t>
            </a:r>
            <a:r>
              <a:rPr lang="ar-IQ" sz="1400" dirty="0">
                <a:solidFill>
                  <a:prstClr val="black"/>
                </a:solidFill>
                <a:latin typeface="Times New Roman"/>
                <a:ea typeface="Calibri"/>
              </a:rPr>
              <a:t> ،</a:t>
            </a:r>
            <a:r>
              <a:rPr lang="en-US" sz="1400" dirty="0">
                <a:solidFill>
                  <a:prstClr val="black"/>
                </a:solidFill>
                <a:latin typeface="Times New Roman"/>
                <a:ea typeface="Calibri"/>
                <a:cs typeface="Arial"/>
              </a:rPr>
              <a:t> </a:t>
            </a:r>
            <a:r>
              <a:rPr lang="ar-IQ" sz="1400" dirty="0">
                <a:solidFill>
                  <a:prstClr val="black"/>
                </a:solidFill>
                <a:ea typeface="Calibri"/>
                <a:cs typeface="Simplified Arabic"/>
              </a:rPr>
              <a:t>البروتين الدهني المنخفض الكثافة</a:t>
            </a:r>
            <a:r>
              <a:rPr lang="en-US" sz="1400" dirty="0">
                <a:solidFill>
                  <a:prstClr val="black"/>
                </a:solidFill>
                <a:latin typeface="Times New Roman"/>
                <a:ea typeface="Calibri"/>
                <a:cs typeface="Arial"/>
              </a:rPr>
              <a:t>LDL</a:t>
            </a:r>
            <a:r>
              <a:rPr lang="ar-IQ" sz="1400" dirty="0">
                <a:solidFill>
                  <a:prstClr val="black"/>
                </a:solidFill>
                <a:ea typeface="Calibri"/>
                <a:cs typeface="Simplified Arabic"/>
              </a:rPr>
              <a:t>) لدى النساء الحوامل قياساً بمجموعة السيطرة ، وخلال فترات الحمل الثلاثة  في حين وجد انخفاضاً معنوياً عالياً في  مستوى تركيز البروتين الدهني العالي الكثافة </a:t>
            </a:r>
            <a:r>
              <a:rPr lang="en-US" sz="1400" dirty="0">
                <a:solidFill>
                  <a:prstClr val="black"/>
                </a:solidFill>
                <a:latin typeface="Times New Roman"/>
                <a:ea typeface="Calibri"/>
                <a:cs typeface="Arial"/>
              </a:rPr>
              <a:t>HLD</a:t>
            </a:r>
            <a:r>
              <a:rPr lang="ar-IQ" sz="1400" dirty="0">
                <a:solidFill>
                  <a:prstClr val="black"/>
                </a:solidFill>
                <a:ea typeface="Calibri"/>
                <a:cs typeface="Simplified Arabic"/>
              </a:rPr>
              <a:t> في النساء الحوامل مقارنة بمجموعة السيطرة، بينما لوحظ فرق معنوي في مستوى البروتين الدهني العالي الكثافة </a:t>
            </a:r>
            <a:r>
              <a:rPr lang="en-US" sz="1400" dirty="0">
                <a:solidFill>
                  <a:prstClr val="black"/>
                </a:solidFill>
                <a:latin typeface="Simplified Arabic"/>
                <a:ea typeface="Calibri"/>
                <a:cs typeface="Arial"/>
              </a:rPr>
              <a:t>HDL</a:t>
            </a:r>
            <a:r>
              <a:rPr lang="ar-IQ" sz="1400" dirty="0">
                <a:solidFill>
                  <a:prstClr val="black"/>
                </a:solidFill>
                <a:ea typeface="Calibri"/>
                <a:cs typeface="Simplified Arabic"/>
              </a:rPr>
              <a:t> خلال فترات الحمل المختلفة . </a:t>
            </a:r>
            <a:endParaRPr lang="en-US" sz="1100" dirty="0">
              <a:solidFill>
                <a:prstClr val="black"/>
              </a:solidFill>
              <a:ea typeface="Calibri"/>
              <a:cs typeface="Arial"/>
            </a:endParaRPr>
          </a:p>
          <a:p>
            <a:pPr marR="71755" lvl="0" algn="just">
              <a:lnSpc>
                <a:spcPct val="150000"/>
              </a:lnSpc>
              <a:spcBef>
                <a:spcPct val="20000"/>
              </a:spcBef>
            </a:pPr>
            <a:r>
              <a:rPr lang="en-US" sz="1400" dirty="0">
                <a:solidFill>
                  <a:prstClr val="black"/>
                </a:solidFill>
                <a:latin typeface="Simplified Arabic"/>
                <a:ea typeface="Calibri"/>
                <a:cs typeface="Arial"/>
              </a:rPr>
              <a:t>8</a:t>
            </a:r>
            <a:r>
              <a:rPr lang="ar-IQ" sz="1400" dirty="0">
                <a:solidFill>
                  <a:prstClr val="black"/>
                </a:solidFill>
                <a:ea typeface="Calibri"/>
                <a:cs typeface="Simplified Arabic"/>
              </a:rPr>
              <a:t>- أظهرت الدراسة انخفاضاً غير معنوي في مستوى تركيز سكر الدم</a:t>
            </a:r>
            <a:r>
              <a:rPr lang="en-US" sz="1400" dirty="0">
                <a:solidFill>
                  <a:prstClr val="black"/>
                </a:solidFill>
                <a:latin typeface="Times New Roman"/>
                <a:ea typeface="Calibri"/>
                <a:cs typeface="Arial"/>
              </a:rPr>
              <a:t>glucose</a:t>
            </a:r>
            <a:r>
              <a:rPr lang="en-US" sz="1400" dirty="0">
                <a:solidFill>
                  <a:prstClr val="black"/>
                </a:solidFill>
                <a:latin typeface="Simplified Arabic"/>
                <a:ea typeface="Calibri"/>
                <a:cs typeface="Arial"/>
              </a:rPr>
              <a:t>) </a:t>
            </a:r>
            <a:r>
              <a:rPr lang="ar-IQ" sz="1400" dirty="0">
                <a:solidFill>
                  <a:prstClr val="black"/>
                </a:solidFill>
                <a:ea typeface="Calibri"/>
                <a:cs typeface="Simplified Arabic"/>
              </a:rPr>
              <a:t>) لدى النساء الحوامل قياساً بمجموعة السيطرة ، كذلك  لم يلاحظ اي فرق معنوي في مستوى سكر الدم خلال فترات الحمل الثلاثة </a:t>
            </a:r>
            <a:endParaRPr lang="ar-IQ" sz="1600" dirty="0">
              <a:solidFill>
                <a:prstClr val="black"/>
              </a:solidFill>
            </a:endParaRPr>
          </a:p>
          <a:p>
            <a:pPr marR="71755" lvl="0" algn="just">
              <a:lnSpc>
                <a:spcPct val="150000"/>
              </a:lnSpc>
              <a:spcBef>
                <a:spcPct val="20000"/>
              </a:spcBef>
            </a:pPr>
            <a:endParaRPr lang="en-US" sz="1200" dirty="0">
              <a:solidFill>
                <a:prstClr val="black"/>
              </a:solidFill>
              <a:ea typeface="Calibri"/>
              <a:cs typeface="Arial"/>
            </a:endParaRPr>
          </a:p>
        </p:txBody>
      </p:sp>
    </p:spTree>
    <p:extLst>
      <p:ext uri="{BB962C8B-B14F-4D97-AF65-F5344CB8AC3E}">
        <p14:creationId xmlns:p14="http://schemas.microsoft.com/office/powerpoint/2010/main" val="1909372219"/>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88640"/>
            <a:ext cx="8291264" cy="648072"/>
          </a:xfrm>
        </p:spPr>
        <p:txBody>
          <a:bodyPr>
            <a:normAutofit fontScale="90000"/>
          </a:bodyPr>
          <a:lstStyle/>
          <a:p>
            <a:pPr algn="r"/>
            <a:r>
              <a:rPr lang="ar-IQ" b="1" dirty="0" smtClean="0">
                <a:solidFill>
                  <a:srgbClr val="FF0000"/>
                </a:solidFill>
                <a:effectLst>
                  <a:outerShdw blurRad="38100" dist="38100" dir="2700000" algn="tl">
                    <a:srgbClr val="000000">
                      <a:alpha val="43137"/>
                    </a:srgbClr>
                  </a:outerShdw>
                </a:effectLst>
              </a:rPr>
              <a:t>التوصيات :</a:t>
            </a:r>
            <a:endParaRPr lang="ar-IQ" b="1" dirty="0">
              <a:solidFill>
                <a:srgbClr val="FF0000"/>
              </a:solidFill>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a:xfrm>
            <a:off x="323528" y="836712"/>
            <a:ext cx="8496944" cy="5688632"/>
          </a:xfrm>
          <a:blipFill>
            <a:blip r:embed="rId2"/>
            <a:tile tx="0" ty="0" sx="100000" sy="100000" flip="none" algn="tl"/>
          </a:blipFill>
        </p:spPr>
        <p:txBody>
          <a:bodyPr>
            <a:noAutofit/>
          </a:bodyPr>
          <a:lstStyle/>
          <a:p>
            <a:pPr marL="0" marR="71755" indent="0" algn="just">
              <a:lnSpc>
                <a:spcPct val="150000"/>
              </a:lnSpc>
              <a:buNone/>
            </a:pPr>
            <a:r>
              <a:rPr lang="en-US" sz="2400" dirty="0">
                <a:latin typeface="Simplified Arabic"/>
                <a:ea typeface="Calibri"/>
                <a:cs typeface="Arial"/>
              </a:rPr>
              <a:t> </a:t>
            </a:r>
            <a:r>
              <a:rPr lang="en-US" sz="2000" dirty="0">
                <a:latin typeface="Simplified Arabic"/>
                <a:ea typeface="Calibri"/>
                <a:cs typeface="Arial"/>
              </a:rPr>
              <a:t>-</a:t>
            </a:r>
            <a:r>
              <a:rPr lang="en-US" sz="2000" dirty="0">
                <a:latin typeface="Times New Roman"/>
                <a:ea typeface="Calibri"/>
                <a:cs typeface="Arial"/>
              </a:rPr>
              <a:t>1</a:t>
            </a:r>
            <a:r>
              <a:rPr lang="ar-IQ" sz="2000" dirty="0">
                <a:ea typeface="Calibri"/>
                <a:cs typeface="Simplified Arabic"/>
              </a:rPr>
              <a:t>تقييم الدور المناعي للحركيات الخلوية الاخرى منها </a:t>
            </a:r>
            <a:r>
              <a:rPr lang="ar-IQ" sz="2000" dirty="0" smtClean="0">
                <a:ea typeface="Calibri"/>
                <a:cs typeface="Simplified Arabic"/>
              </a:rPr>
              <a:t>(</a:t>
            </a:r>
            <a:r>
              <a:rPr lang="en-US" sz="2000" dirty="0" smtClean="0">
                <a:latin typeface="Times New Roman"/>
                <a:ea typeface="Calibri"/>
                <a:cs typeface="Arial"/>
              </a:rPr>
              <a:t>IL-6</a:t>
            </a:r>
            <a:r>
              <a:rPr lang="ar-IQ" sz="2000" dirty="0" smtClean="0">
                <a:ea typeface="Calibri"/>
                <a:cs typeface="Simplified Arabic"/>
              </a:rPr>
              <a:t> و</a:t>
            </a:r>
            <a:r>
              <a:rPr lang="en-US" sz="2000" dirty="0" smtClean="0">
                <a:latin typeface="Times New Roman"/>
                <a:ea typeface="Calibri"/>
                <a:cs typeface="Arial"/>
              </a:rPr>
              <a:t>IFN-y</a:t>
            </a:r>
            <a:r>
              <a:rPr lang="ar-IQ" sz="2000" dirty="0">
                <a:ea typeface="Calibri"/>
                <a:cs typeface="Simplified Arabic"/>
              </a:rPr>
              <a:t>) خلال مراحل الحمل الثلاثة </a:t>
            </a:r>
            <a:r>
              <a:rPr lang="ar-IQ" sz="2000" dirty="0">
                <a:solidFill>
                  <a:srgbClr val="000000"/>
                </a:solidFill>
                <a:ea typeface="Calibri"/>
                <a:cs typeface="Times New Roman"/>
              </a:rPr>
              <a:t>مستويات  </a:t>
            </a:r>
            <a:endParaRPr lang="en-US" sz="2000" dirty="0">
              <a:ea typeface="Calibri"/>
              <a:cs typeface="Arial"/>
            </a:endParaRPr>
          </a:p>
          <a:p>
            <a:pPr marL="0" marR="71755" indent="0" algn="just">
              <a:lnSpc>
                <a:spcPct val="150000"/>
              </a:lnSpc>
              <a:buNone/>
            </a:pPr>
            <a:r>
              <a:rPr lang="en-US" sz="2000" dirty="0" smtClean="0">
                <a:latin typeface="Simplified Arabic"/>
                <a:ea typeface="Calibri"/>
                <a:cs typeface="Arial"/>
              </a:rPr>
              <a:t>-2</a:t>
            </a:r>
            <a:r>
              <a:rPr lang="ar-IQ" sz="2000" dirty="0" smtClean="0">
                <a:ea typeface="Calibri"/>
                <a:cs typeface="Simplified Arabic"/>
              </a:rPr>
              <a:t>دراسة </a:t>
            </a:r>
            <a:r>
              <a:rPr lang="ar-IQ" sz="2000" dirty="0">
                <a:ea typeface="Calibri"/>
                <a:cs typeface="Simplified Arabic"/>
              </a:rPr>
              <a:t>الجانب </a:t>
            </a:r>
            <a:r>
              <a:rPr lang="ar-IQ" sz="2000" dirty="0" err="1">
                <a:ea typeface="Calibri"/>
                <a:cs typeface="Simplified Arabic"/>
              </a:rPr>
              <a:t>الفسلجي</a:t>
            </a:r>
            <a:r>
              <a:rPr lang="ar-IQ" sz="2000" dirty="0">
                <a:ea typeface="Calibri"/>
                <a:cs typeface="Simplified Arabic"/>
              </a:rPr>
              <a:t> لهرموني الاستروجين والبروجسترون خلال فترات الحمل المختلفة </a:t>
            </a:r>
            <a:endParaRPr lang="en-US" sz="2000" dirty="0">
              <a:ea typeface="Calibri"/>
              <a:cs typeface="Arial"/>
            </a:endParaRPr>
          </a:p>
          <a:p>
            <a:pPr marL="0" marR="71755" indent="0" algn="just">
              <a:lnSpc>
                <a:spcPct val="150000"/>
              </a:lnSpc>
              <a:buNone/>
            </a:pPr>
            <a:r>
              <a:rPr lang="en-US" sz="2000" dirty="0">
                <a:latin typeface="Times New Roman"/>
                <a:ea typeface="Calibri"/>
                <a:cs typeface="Arial"/>
              </a:rPr>
              <a:t>3</a:t>
            </a:r>
            <a:r>
              <a:rPr lang="ar-IQ" sz="2000" dirty="0">
                <a:ea typeface="Calibri"/>
                <a:cs typeface="Simplified Arabic"/>
              </a:rPr>
              <a:t>- اجراء دراسة موسعة حول التغيرات المناعية </a:t>
            </a:r>
            <a:r>
              <a:rPr lang="ar-IQ" sz="2000" dirty="0" err="1">
                <a:ea typeface="Calibri"/>
                <a:cs typeface="Simplified Arabic"/>
              </a:rPr>
              <a:t>والفسلجية</a:t>
            </a:r>
            <a:r>
              <a:rPr lang="ar-IQ" sz="2000" dirty="0">
                <a:ea typeface="Calibri"/>
                <a:cs typeface="Simplified Arabic"/>
              </a:rPr>
              <a:t> خلال مرحلة واحدة من مراحل الحمل</a:t>
            </a:r>
            <a:endParaRPr lang="en-US" sz="2000" dirty="0">
              <a:ea typeface="Calibri"/>
              <a:cs typeface="Arial"/>
            </a:endParaRPr>
          </a:p>
          <a:p>
            <a:pPr marL="0" marR="71755" indent="0" algn="just">
              <a:lnSpc>
                <a:spcPct val="150000"/>
              </a:lnSpc>
              <a:buNone/>
            </a:pPr>
            <a:r>
              <a:rPr lang="en-US" sz="2000" dirty="0">
                <a:latin typeface="Times New Roman"/>
                <a:ea typeface="Calibri"/>
                <a:cs typeface="Arial"/>
              </a:rPr>
              <a:t>4</a:t>
            </a:r>
            <a:r>
              <a:rPr lang="ar-IQ" sz="2000" dirty="0">
                <a:ea typeface="Calibri"/>
                <a:cs typeface="Simplified Arabic"/>
              </a:rPr>
              <a:t>- تقييم التغيرات المناعية للعوامل </a:t>
            </a:r>
            <a:r>
              <a:rPr lang="ar-IQ" sz="2000" dirty="0" err="1">
                <a:ea typeface="Calibri"/>
                <a:cs typeface="Simplified Arabic"/>
              </a:rPr>
              <a:t>الخلطية</a:t>
            </a:r>
            <a:r>
              <a:rPr lang="ar-IQ" sz="2000" dirty="0">
                <a:ea typeface="Calibri"/>
                <a:cs typeface="Simplified Arabic"/>
              </a:rPr>
              <a:t> </a:t>
            </a:r>
            <a:r>
              <a:rPr lang="en-US" sz="2000" dirty="0" err="1">
                <a:latin typeface="Times New Roman"/>
                <a:ea typeface="Calibri"/>
                <a:cs typeface="Arial"/>
              </a:rPr>
              <a:t>IgM</a:t>
            </a:r>
            <a:r>
              <a:rPr lang="en-US" sz="2000" dirty="0">
                <a:latin typeface="Simplified Arabic"/>
                <a:ea typeface="Calibri"/>
                <a:cs typeface="Arial"/>
              </a:rPr>
              <a:t>)</a:t>
            </a:r>
            <a:r>
              <a:rPr lang="ar-IQ" sz="2000" dirty="0">
                <a:ea typeface="Calibri"/>
                <a:cs typeface="Simplified Arabic"/>
              </a:rPr>
              <a:t> ، </a:t>
            </a:r>
            <a:r>
              <a:rPr lang="en-US" sz="2000" dirty="0">
                <a:latin typeface="Times New Roman"/>
                <a:ea typeface="Calibri"/>
                <a:cs typeface="Arial"/>
              </a:rPr>
              <a:t>IgA</a:t>
            </a:r>
            <a:r>
              <a:rPr lang="ar-IQ" sz="2000" dirty="0">
                <a:ea typeface="Calibri"/>
                <a:cs typeface="Simplified Arabic"/>
              </a:rPr>
              <a:t> ، </a:t>
            </a:r>
            <a:r>
              <a:rPr lang="en-US" sz="2000" dirty="0" err="1">
                <a:latin typeface="Times New Roman"/>
                <a:ea typeface="Calibri"/>
                <a:cs typeface="Arial"/>
              </a:rPr>
              <a:t>IgG</a:t>
            </a:r>
            <a:r>
              <a:rPr lang="ar-IQ" sz="2000" dirty="0">
                <a:ea typeface="Calibri"/>
                <a:cs typeface="Simplified Arabic"/>
              </a:rPr>
              <a:t>) خلال فترات الحمل الثلاثة </a:t>
            </a:r>
            <a:endParaRPr lang="en-US" sz="2000" dirty="0">
              <a:ea typeface="Calibri"/>
              <a:cs typeface="Arial"/>
            </a:endParaRPr>
          </a:p>
          <a:p>
            <a:pPr marL="0" marR="71755" indent="0" algn="just">
              <a:lnSpc>
                <a:spcPct val="150000"/>
              </a:lnSpc>
              <a:buNone/>
            </a:pPr>
            <a:r>
              <a:rPr lang="en-US" sz="2000" dirty="0">
                <a:latin typeface="Simplified Arabic"/>
                <a:ea typeface="Calibri"/>
                <a:cs typeface="Arial"/>
              </a:rPr>
              <a:t>-</a:t>
            </a:r>
            <a:r>
              <a:rPr lang="en-US" sz="2000" dirty="0">
                <a:latin typeface="Times New Roman"/>
                <a:ea typeface="Calibri"/>
                <a:cs typeface="Arial"/>
              </a:rPr>
              <a:t>5</a:t>
            </a:r>
            <a:r>
              <a:rPr lang="ar-IQ" sz="2000" dirty="0">
                <a:ea typeface="Calibri"/>
                <a:cs typeface="Simplified Arabic"/>
              </a:rPr>
              <a:t> دراسة بعض المؤشرات المناعية الخلوية ( </a:t>
            </a:r>
            <a:r>
              <a:rPr lang="en-US" sz="2000" dirty="0">
                <a:latin typeface="Times New Roman"/>
                <a:ea typeface="Calibri"/>
                <a:cs typeface="Arial"/>
              </a:rPr>
              <a:t>CD4</a:t>
            </a:r>
            <a:r>
              <a:rPr lang="ar-IQ" sz="2000" dirty="0">
                <a:ea typeface="Calibri"/>
                <a:cs typeface="Simplified Arabic"/>
              </a:rPr>
              <a:t>، </a:t>
            </a:r>
            <a:r>
              <a:rPr lang="en-US" sz="2000" dirty="0">
                <a:latin typeface="Simplified Arabic"/>
                <a:ea typeface="Calibri"/>
                <a:cs typeface="Arial"/>
              </a:rPr>
              <a:t>(</a:t>
            </a:r>
            <a:r>
              <a:rPr lang="en-US" sz="2000" dirty="0">
                <a:latin typeface="Times New Roman"/>
                <a:ea typeface="Calibri"/>
                <a:cs typeface="Arial"/>
              </a:rPr>
              <a:t>CD8</a:t>
            </a:r>
            <a:r>
              <a:rPr lang="ar-IQ" sz="2000" dirty="0">
                <a:ea typeface="Calibri"/>
                <a:cs typeface="Simplified Arabic"/>
              </a:rPr>
              <a:t> لدى النساء الحوامل وخلال فترات الحمل الثلاثة</a:t>
            </a:r>
            <a:endParaRPr lang="en-US" sz="2000" dirty="0">
              <a:ea typeface="Calibri"/>
              <a:cs typeface="Arial"/>
            </a:endParaRPr>
          </a:p>
          <a:p>
            <a:pPr marL="0" marR="71755" indent="0" algn="just">
              <a:lnSpc>
                <a:spcPct val="150000"/>
              </a:lnSpc>
              <a:buNone/>
            </a:pPr>
            <a:r>
              <a:rPr lang="en-US" sz="2000" dirty="0">
                <a:latin typeface="Simplified Arabic"/>
                <a:ea typeface="Calibri"/>
                <a:cs typeface="Arial"/>
              </a:rPr>
              <a:t>-</a:t>
            </a:r>
            <a:r>
              <a:rPr lang="en-US" sz="2000" dirty="0">
                <a:latin typeface="Times New Roman"/>
                <a:ea typeface="Calibri"/>
                <a:cs typeface="Arial"/>
              </a:rPr>
              <a:t>6</a:t>
            </a:r>
            <a:r>
              <a:rPr lang="ar-IQ" sz="2000" dirty="0">
                <a:ea typeface="Calibri"/>
                <a:cs typeface="Simplified Arabic"/>
              </a:rPr>
              <a:t> اجراء دراسة جزئية لمعرفة تعدد الاشكال الجين المشفرة للبين </a:t>
            </a:r>
            <a:r>
              <a:rPr lang="ar-IQ" sz="2000" dirty="0" err="1">
                <a:ea typeface="Calibri"/>
                <a:cs typeface="Simplified Arabic"/>
              </a:rPr>
              <a:t>الابيضاضي</a:t>
            </a:r>
            <a:r>
              <a:rPr lang="ar-IQ" sz="2000" dirty="0">
                <a:ea typeface="Calibri"/>
                <a:cs typeface="Simplified Arabic"/>
              </a:rPr>
              <a:t> </a:t>
            </a:r>
            <a:r>
              <a:rPr lang="en-US" sz="1800" dirty="0">
                <a:latin typeface="Times New Roman"/>
                <a:ea typeface="Calibri"/>
                <a:cs typeface="Arial"/>
              </a:rPr>
              <a:t>10-</a:t>
            </a:r>
            <a:r>
              <a:rPr lang="en-US" sz="1800" dirty="0">
                <a:latin typeface="Simplified Arabic"/>
                <a:ea typeface="Calibri"/>
                <a:cs typeface="Arial"/>
              </a:rPr>
              <a:t> </a:t>
            </a:r>
            <a:r>
              <a:rPr lang="ar-IQ" sz="1800" dirty="0">
                <a:latin typeface="Simplified Arabic"/>
                <a:ea typeface="Calibri"/>
              </a:rPr>
              <a:t>لدى النساء الحوامل</a:t>
            </a:r>
            <a:endParaRPr lang="en-US" sz="1800" dirty="0">
              <a:ea typeface="Calibri"/>
              <a:cs typeface="Arial"/>
            </a:endParaRPr>
          </a:p>
          <a:p>
            <a:pPr marL="0" marR="71755" indent="0" algn="just">
              <a:lnSpc>
                <a:spcPct val="150000"/>
              </a:lnSpc>
              <a:buNone/>
            </a:pPr>
            <a:r>
              <a:rPr lang="ar-IQ" sz="2400" dirty="0">
                <a:ea typeface="Calibri"/>
                <a:cs typeface="Simplified Arabic"/>
              </a:rPr>
              <a:t> </a:t>
            </a:r>
            <a:endParaRPr lang="en-US" sz="2400" dirty="0">
              <a:ea typeface="Calibri"/>
              <a:cs typeface="Arial"/>
            </a:endParaRPr>
          </a:p>
          <a:p>
            <a:pPr marL="0" marR="71755" indent="0" algn="just">
              <a:lnSpc>
                <a:spcPct val="150000"/>
              </a:lnSpc>
              <a:buNone/>
            </a:pPr>
            <a:r>
              <a:rPr lang="ar-IQ" sz="2400" dirty="0">
                <a:ea typeface="Calibri"/>
                <a:cs typeface="Simplified Arabic"/>
              </a:rPr>
              <a:t> </a:t>
            </a:r>
            <a:endParaRPr lang="en-US" sz="2400" dirty="0">
              <a:ea typeface="Calibri"/>
              <a:cs typeface="Arial"/>
            </a:endParaRPr>
          </a:p>
          <a:p>
            <a:pPr lvl="0">
              <a:lnSpc>
                <a:spcPct val="120000"/>
              </a:lnSpc>
            </a:pPr>
            <a:endParaRPr lang="ar-IQ" sz="2400" b="1" dirty="0"/>
          </a:p>
        </p:txBody>
      </p:sp>
    </p:spTree>
    <p:extLst>
      <p:ext uri="{BB962C8B-B14F-4D97-AF65-F5344CB8AC3E}">
        <p14:creationId xmlns:p14="http://schemas.microsoft.com/office/powerpoint/2010/main" val="2156205022"/>
      </p:ext>
    </p:extLst>
  </p:cSld>
  <p:clrMapOvr>
    <a:masterClrMapping/>
  </p:clrMapOvr>
  <mc:AlternateContent xmlns:mc="http://schemas.openxmlformats.org/markup-compatibility/2006" xmlns:p14="http://schemas.microsoft.com/office/powerpoint/2010/main">
    <mc:Choice Requires="p14">
      <p:transition spd="slow" p14:dur="1600">
        <p14:conveyor dir="r"/>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6000" b="-16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rot="19467451">
            <a:off x="-415995" y="3435743"/>
            <a:ext cx="8229600" cy="1143000"/>
          </a:xfrm>
        </p:spPr>
        <p:txBody>
          <a:bodyPr>
            <a:noAutofit/>
          </a:bodyPr>
          <a:lstStyle/>
          <a:p>
            <a:r>
              <a:rPr lang="ar-IQ" sz="7200" b="1" dirty="0" smtClean="0">
                <a:solidFill>
                  <a:srgbClr val="FF0000"/>
                </a:solidFill>
                <a:effectLst>
                  <a:outerShdw blurRad="38100" dist="38100" dir="2700000" algn="tl">
                    <a:srgbClr val="000000">
                      <a:alpha val="43137"/>
                    </a:srgbClr>
                  </a:outerShdw>
                </a:effectLst>
              </a:rPr>
              <a:t>شكراً لأصغائكم </a:t>
            </a:r>
            <a:endParaRPr lang="ar-IQ" sz="7200" b="1" dirty="0">
              <a:solidFill>
                <a:srgbClr val="FF0000"/>
              </a:solidFill>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a:xfrm>
            <a:off x="-180529" y="6858000"/>
            <a:ext cx="103357" cy="97444"/>
          </a:xfrm>
        </p:spPr>
        <p:txBody>
          <a:bodyPr>
            <a:normAutofit fontScale="25000" lnSpcReduction="20000"/>
          </a:bodyPr>
          <a:lstStyle/>
          <a:p>
            <a:pPr marL="0" indent="0" algn="ctr">
              <a:buNone/>
            </a:pPr>
            <a:endParaRPr lang="ar-IQ" sz="40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4649511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908720"/>
            <a:ext cx="6912768" cy="864096"/>
          </a:xfrm>
        </p:spPr>
        <p:txBody>
          <a:bodyPr>
            <a:noAutofit/>
          </a:bodyPr>
          <a:lstStyle/>
          <a:p>
            <a:pPr algn="r">
              <a:lnSpc>
                <a:spcPct val="150000"/>
              </a:lnSpc>
            </a:pPr>
            <a:r>
              <a:rPr lang="ar-IQ" sz="2400" b="1" dirty="0" smtClean="0"/>
              <a:t/>
            </a:r>
            <a:br>
              <a:rPr lang="ar-IQ" sz="2400" b="1" dirty="0" smtClean="0"/>
            </a:br>
            <a:r>
              <a:rPr lang="ar-IQ" sz="2400" b="1" dirty="0" smtClean="0"/>
              <a:t/>
            </a:r>
            <a:br>
              <a:rPr lang="ar-IQ" sz="2400" b="1" dirty="0" smtClean="0"/>
            </a:br>
            <a:r>
              <a:rPr lang="ar-IQ" sz="2400" b="1" dirty="0" smtClean="0"/>
              <a:t/>
            </a:r>
            <a:br>
              <a:rPr lang="ar-IQ" sz="2400" b="1" dirty="0" smtClean="0"/>
            </a:br>
            <a:r>
              <a:rPr lang="ar-IQ" sz="2400" b="1" dirty="0"/>
              <a:t/>
            </a:r>
            <a:br>
              <a:rPr lang="ar-IQ" sz="2400" b="1" dirty="0"/>
            </a:br>
            <a:r>
              <a:rPr lang="ar-IQ" sz="2400" b="1" dirty="0" smtClean="0"/>
              <a:t/>
            </a:r>
            <a:br>
              <a:rPr lang="ar-IQ" sz="2400" b="1" dirty="0" smtClean="0"/>
            </a:br>
            <a:r>
              <a:rPr lang="ar-IQ" sz="2800" b="1" dirty="0" smtClean="0"/>
              <a:t/>
            </a:r>
            <a:br>
              <a:rPr lang="ar-IQ" sz="2800" b="1" dirty="0" smtClean="0"/>
            </a:br>
            <a:r>
              <a:rPr lang="ar-IQ" sz="2800" b="1" dirty="0" smtClean="0"/>
              <a:t/>
            </a:r>
            <a:br>
              <a:rPr lang="ar-IQ" sz="2800" b="1" dirty="0" smtClean="0"/>
            </a:br>
            <a:r>
              <a:rPr lang="ar-IQ" sz="2400" b="1" dirty="0" smtClean="0"/>
              <a:t/>
            </a:r>
            <a:br>
              <a:rPr lang="ar-IQ" sz="2400" b="1" dirty="0" smtClean="0"/>
            </a:br>
            <a:r>
              <a:rPr lang="ar-IQ" sz="2400" b="1" dirty="0" smtClean="0"/>
              <a:t/>
            </a:r>
            <a:br>
              <a:rPr lang="ar-IQ" sz="2400" b="1" dirty="0" smtClean="0"/>
            </a:br>
            <a:r>
              <a:rPr lang="ar-IQ" sz="2400" b="1" dirty="0"/>
              <a:t> </a:t>
            </a:r>
            <a:r>
              <a:rPr lang="ar-IQ" sz="2400" b="1" dirty="0" smtClean="0"/>
              <a:t/>
            </a:r>
            <a:br>
              <a:rPr lang="ar-IQ" sz="2400" b="1" dirty="0" smtClean="0"/>
            </a:br>
            <a:endParaRPr lang="ar-IQ" sz="2400" b="1" dirty="0"/>
          </a:p>
        </p:txBody>
      </p:sp>
      <p:sp>
        <p:nvSpPr>
          <p:cNvPr id="3" name="عنصر نائب للمحتوى 2"/>
          <p:cNvSpPr>
            <a:spLocks noGrp="1"/>
          </p:cNvSpPr>
          <p:nvPr>
            <p:ph idx="1"/>
          </p:nvPr>
        </p:nvSpPr>
        <p:spPr>
          <a:xfrm>
            <a:off x="467544" y="404664"/>
            <a:ext cx="8352928" cy="6192688"/>
          </a:xfrm>
          <a:solidFill>
            <a:schemeClr val="accent1">
              <a:lumMod val="20000"/>
              <a:lumOff val="80000"/>
            </a:schemeClr>
          </a:solidFill>
          <a:ln>
            <a:solidFill>
              <a:schemeClr val="accent1"/>
            </a:solidFill>
          </a:ln>
        </p:spPr>
        <p:txBody>
          <a:bodyPr>
            <a:noAutofit/>
          </a:bodyPr>
          <a:lstStyle/>
          <a:p>
            <a:pPr marL="0" indent="0">
              <a:buNone/>
            </a:pPr>
            <a:endParaRPr lang="ar-IQ" sz="2400" b="1" dirty="0" smtClean="0"/>
          </a:p>
          <a:p>
            <a:pPr marL="0" indent="0">
              <a:buNone/>
            </a:pPr>
            <a:r>
              <a:rPr lang="ar-SA" sz="2400" dirty="0">
                <a:solidFill>
                  <a:srgbClr val="1D1B11"/>
                </a:solidFill>
                <a:ea typeface="Calibri"/>
                <a:cs typeface="Simplified Arabic"/>
              </a:rPr>
              <a:t>الحمل هو أحد أهم الفترات </a:t>
            </a:r>
            <a:r>
              <a:rPr lang="ar-IQ" sz="2400" dirty="0">
                <a:solidFill>
                  <a:srgbClr val="1D1B11"/>
                </a:solidFill>
                <a:ea typeface="Calibri"/>
                <a:cs typeface="Simplified Arabic"/>
              </a:rPr>
              <a:t>التي تمر بها الأنثى </a:t>
            </a:r>
            <a:r>
              <a:rPr lang="ar-SA" sz="2400" dirty="0">
                <a:solidFill>
                  <a:srgbClr val="1D1B11"/>
                </a:solidFill>
                <a:ea typeface="Calibri"/>
                <a:cs typeface="Simplified Arabic"/>
              </a:rPr>
              <a:t>اذ تحدث خلالها عدة تغييرات هرمونية  ، مناعية ، </a:t>
            </a:r>
            <a:r>
              <a:rPr lang="ar-SA" sz="2400" dirty="0" err="1">
                <a:solidFill>
                  <a:srgbClr val="1D1B11"/>
                </a:solidFill>
                <a:ea typeface="Calibri"/>
                <a:cs typeface="Simplified Arabic"/>
              </a:rPr>
              <a:t>وفسلجية</a:t>
            </a:r>
            <a:r>
              <a:rPr lang="ar-SA" sz="2400" dirty="0">
                <a:solidFill>
                  <a:srgbClr val="1D1B11"/>
                </a:solidFill>
                <a:ea typeface="Calibri"/>
                <a:cs typeface="Simplified Arabic"/>
              </a:rPr>
              <a:t> ، التمثيل الغذائي والتغيرات النفسية </a:t>
            </a:r>
            <a:r>
              <a:rPr lang="ar-IQ" sz="2400" dirty="0" smtClean="0">
                <a:solidFill>
                  <a:srgbClr val="1D1B11"/>
                </a:solidFill>
                <a:ea typeface="Calibri"/>
                <a:cs typeface="Simplified Arabic"/>
              </a:rPr>
              <a:t>، </a:t>
            </a:r>
            <a:r>
              <a:rPr lang="ar-SA" sz="2400" dirty="0" smtClean="0">
                <a:solidFill>
                  <a:srgbClr val="1D1B11"/>
                </a:solidFill>
                <a:ea typeface="Calibri"/>
                <a:cs typeface="Simplified Arabic"/>
              </a:rPr>
              <a:t>وتستمر </a:t>
            </a:r>
            <a:r>
              <a:rPr lang="ar-SA" sz="2400" dirty="0">
                <a:solidFill>
                  <a:srgbClr val="1D1B11"/>
                </a:solidFill>
                <a:ea typeface="Calibri"/>
                <a:cs typeface="Simplified Arabic"/>
              </a:rPr>
              <a:t>فترة الحمل </a:t>
            </a:r>
            <a:r>
              <a:rPr lang="en-US" sz="2400" dirty="0">
                <a:solidFill>
                  <a:srgbClr val="1D1B11"/>
                </a:solidFill>
                <a:latin typeface="Simplified Arabic"/>
                <a:ea typeface="Calibri"/>
              </a:rPr>
              <a:t>40</a:t>
            </a:r>
            <a:r>
              <a:rPr lang="ar-SA" sz="2400" dirty="0">
                <a:solidFill>
                  <a:srgbClr val="1D1B11"/>
                </a:solidFill>
                <a:latin typeface="Simplified Arabic"/>
                <a:ea typeface="Calibri"/>
              </a:rPr>
              <a:t> أسبوعا تقريبا وهي الفترة ما بين الدورة الشهرية الماضية والولادة . وتقسم فترة الحمل </a:t>
            </a:r>
            <a:r>
              <a:rPr lang="ar-IQ" sz="2400" dirty="0" smtClean="0">
                <a:solidFill>
                  <a:srgbClr val="1D1B11"/>
                </a:solidFill>
                <a:latin typeface="Simplified Arabic"/>
                <a:ea typeface="Calibri"/>
              </a:rPr>
              <a:t>الى </a:t>
            </a:r>
            <a:r>
              <a:rPr lang="ar-SA" sz="2400" dirty="0" smtClean="0">
                <a:solidFill>
                  <a:srgbClr val="1D1B11"/>
                </a:solidFill>
                <a:latin typeface="Simplified Arabic"/>
                <a:ea typeface="Calibri"/>
              </a:rPr>
              <a:t>ثلاث </a:t>
            </a:r>
            <a:r>
              <a:rPr lang="ar-SA" sz="2400" dirty="0">
                <a:solidFill>
                  <a:srgbClr val="1D1B11"/>
                </a:solidFill>
                <a:latin typeface="Simplified Arabic"/>
                <a:ea typeface="Calibri"/>
              </a:rPr>
              <a:t>فترات زمنية ، اذ تبدأ الفترة الاولى من </a:t>
            </a:r>
            <a:r>
              <a:rPr lang="ar-IQ" sz="2400" dirty="0">
                <a:solidFill>
                  <a:srgbClr val="1D1B11"/>
                </a:solidFill>
                <a:ea typeface="Calibri"/>
                <a:cs typeface="Simplified Arabic"/>
              </a:rPr>
              <a:t>بداية الحمل الى  </a:t>
            </a:r>
            <a:r>
              <a:rPr lang="en-US" sz="2400" dirty="0">
                <a:solidFill>
                  <a:srgbClr val="1D1B11"/>
                </a:solidFill>
                <a:latin typeface="Simplified Arabic"/>
                <a:ea typeface="Calibri"/>
              </a:rPr>
              <a:t>  13</a:t>
            </a:r>
            <a:r>
              <a:rPr lang="ar-SA" sz="2400" dirty="0">
                <a:solidFill>
                  <a:srgbClr val="1D1B11"/>
                </a:solidFill>
                <a:ea typeface="Calibri"/>
                <a:cs typeface="Simplified Arabic"/>
              </a:rPr>
              <a:t>اسبوع ، والتي تحمل اعلى مخاطر الاجهاض. والفترة الثانية تبدا من </a:t>
            </a:r>
            <a:r>
              <a:rPr lang="en-US" sz="2400" dirty="0">
                <a:solidFill>
                  <a:srgbClr val="1D1B11"/>
                </a:solidFill>
                <a:latin typeface="Simplified Arabic"/>
                <a:ea typeface="Calibri"/>
              </a:rPr>
              <a:t>26-13</a:t>
            </a:r>
            <a:r>
              <a:rPr lang="ar-SA" sz="2400" dirty="0">
                <a:solidFill>
                  <a:srgbClr val="1D1B11"/>
                </a:solidFill>
                <a:latin typeface="Simplified Arabic"/>
                <a:ea typeface="Calibri"/>
              </a:rPr>
              <a:t> اسبوع ويبدا نمو</a:t>
            </a:r>
            <a:r>
              <a:rPr lang="ar-SA" sz="2400" dirty="0">
                <a:solidFill>
                  <a:srgbClr val="1D1B11"/>
                </a:solidFill>
                <a:ea typeface="Calibri"/>
                <a:cs typeface="Simplified Arabic"/>
              </a:rPr>
              <a:t> وتطور الجنين خلالها اذ يمكن رصدها وتقييمها ، بينما الفترة الاخيرة من الحمل وهي الفترة الثالثة من </a:t>
            </a:r>
            <a:r>
              <a:rPr lang="en-US" sz="2400" dirty="0">
                <a:solidFill>
                  <a:srgbClr val="1D1B11"/>
                </a:solidFill>
                <a:latin typeface="Simplified Arabic"/>
                <a:ea typeface="Calibri"/>
              </a:rPr>
              <a:t>40-26 </a:t>
            </a:r>
            <a:r>
              <a:rPr lang="ar-SA" sz="2400" dirty="0">
                <a:solidFill>
                  <a:srgbClr val="1D1B11"/>
                </a:solidFill>
                <a:latin typeface="Simplified Arabic"/>
                <a:ea typeface="Calibri"/>
              </a:rPr>
              <a:t>اسبوع من الحمل  والتي تمثل بداية الحياة </a:t>
            </a:r>
            <a:r>
              <a:rPr lang="ar-SA" sz="2400" dirty="0" smtClean="0">
                <a:solidFill>
                  <a:srgbClr val="1D1B11"/>
                </a:solidFill>
                <a:latin typeface="Simplified Arabic"/>
                <a:ea typeface="Calibri"/>
              </a:rPr>
              <a:t>الجنين</a:t>
            </a:r>
            <a:r>
              <a:rPr lang="ar-IQ" sz="2400" dirty="0">
                <a:solidFill>
                  <a:srgbClr val="1D1B11"/>
                </a:solidFill>
                <a:latin typeface="Simplified Arabic"/>
                <a:ea typeface="Calibri"/>
              </a:rPr>
              <a:t>،</a:t>
            </a:r>
            <a:r>
              <a:rPr lang="ar-SA" sz="2400" dirty="0" smtClean="0">
                <a:solidFill>
                  <a:srgbClr val="1D1B11"/>
                </a:solidFill>
                <a:ea typeface="Calibri"/>
                <a:cs typeface="Simplified Arabic"/>
              </a:rPr>
              <a:t> </a:t>
            </a:r>
            <a:r>
              <a:rPr lang="ar-SA" sz="2400" dirty="0">
                <a:solidFill>
                  <a:srgbClr val="1D1B11"/>
                </a:solidFill>
                <a:ea typeface="Calibri"/>
                <a:cs typeface="Simplified Arabic"/>
              </a:rPr>
              <a:t>وخلال هذه الأشهر الثلاثة تكون أجهزة الجنين كاملة </a:t>
            </a:r>
            <a:r>
              <a:rPr lang="ar-SA" sz="2400" dirty="0" smtClean="0">
                <a:solidFill>
                  <a:srgbClr val="1D1B11"/>
                </a:solidFill>
                <a:ea typeface="Calibri"/>
                <a:cs typeface="Simplified Arabic"/>
              </a:rPr>
              <a:t>النضج</a:t>
            </a:r>
            <a:r>
              <a:rPr lang="ar-IQ" sz="2400" dirty="0" smtClean="0">
                <a:solidFill>
                  <a:srgbClr val="1D1B11"/>
                </a:solidFill>
                <a:ea typeface="Calibri"/>
                <a:cs typeface="Simplified Arabic"/>
              </a:rPr>
              <a:t>.</a:t>
            </a:r>
          </a:p>
          <a:p>
            <a:pPr marL="0" lvl="0" indent="0">
              <a:buNone/>
            </a:pPr>
            <a:r>
              <a:rPr lang="ar-SA" sz="2400" dirty="0" smtClean="0">
                <a:solidFill>
                  <a:srgbClr val="1D1B11"/>
                </a:solidFill>
                <a:ea typeface="Calibri"/>
                <a:cs typeface="Simplified Arabic"/>
              </a:rPr>
              <a:t>وابرز </a:t>
            </a:r>
            <a:r>
              <a:rPr lang="ar-SA" sz="2400" dirty="0">
                <a:solidFill>
                  <a:srgbClr val="1D1B11"/>
                </a:solidFill>
                <a:ea typeface="Calibri"/>
                <a:cs typeface="Simplified Arabic"/>
              </a:rPr>
              <a:t>هذه التغيرات خلال  مدة الحمل هو تعديل النظام المناعي للأم </a:t>
            </a:r>
            <a:r>
              <a:rPr lang="ar-IQ" sz="2400" dirty="0">
                <a:solidFill>
                  <a:srgbClr val="1D1B11"/>
                </a:solidFill>
                <a:ea typeface="Calibri"/>
                <a:cs typeface="Simplified Arabic"/>
              </a:rPr>
              <a:t>ل</a:t>
            </a:r>
            <a:r>
              <a:rPr lang="ar-SA" sz="2400" dirty="0">
                <a:solidFill>
                  <a:srgbClr val="1D1B11"/>
                </a:solidFill>
                <a:ea typeface="Calibri"/>
                <a:cs typeface="Simplified Arabic"/>
              </a:rPr>
              <a:t>تحقيق التحمل المناعي نحو المستضد الأب المعبرة عن خلايا الجنين ، وتحدث هذه التعديلات في السطح البيني للام والجنين(</a:t>
            </a:r>
            <a:r>
              <a:rPr lang="en-US" sz="2400" dirty="0">
                <a:solidFill>
                  <a:srgbClr val="1D1B11"/>
                </a:solidFill>
                <a:latin typeface="Simplified Arabic"/>
                <a:ea typeface="Calibri"/>
                <a:cs typeface="Arial"/>
              </a:rPr>
              <a:t>(</a:t>
            </a:r>
            <a:r>
              <a:rPr lang="en-US" sz="2400" dirty="0">
                <a:solidFill>
                  <a:srgbClr val="1D1B11"/>
                </a:solidFill>
                <a:latin typeface="Times New Roman"/>
                <a:ea typeface="Calibri"/>
                <a:cs typeface="Arial"/>
              </a:rPr>
              <a:t>maternal- fetal interface</a:t>
            </a:r>
            <a:r>
              <a:rPr lang="en-US" sz="2400" dirty="0">
                <a:solidFill>
                  <a:srgbClr val="1D1B11"/>
                </a:solidFill>
                <a:latin typeface="Simplified Arabic"/>
                <a:ea typeface="Calibri"/>
                <a:cs typeface="Arial"/>
              </a:rPr>
              <a:t> </a:t>
            </a:r>
            <a:r>
              <a:rPr lang="ar-SA" sz="2400" dirty="0">
                <a:solidFill>
                  <a:srgbClr val="1D1B11"/>
                </a:solidFill>
                <a:latin typeface="Simplified Arabic"/>
                <a:ea typeface="Calibri"/>
              </a:rPr>
              <a:t>وفي الدورة الدموية من خلال زيادة تركيز الهرمونات الاستروجين والبروجسترون ، ويتم تعديل الحركيات الخلوية من خلال تعزيز الاستجابة المناعية الثانية </a:t>
            </a:r>
            <a:r>
              <a:rPr lang="en-US" sz="2400" dirty="0">
                <a:solidFill>
                  <a:srgbClr val="1D1B11"/>
                </a:solidFill>
                <a:latin typeface="Times New Roman"/>
                <a:ea typeface="Calibri"/>
                <a:cs typeface="Arial"/>
              </a:rPr>
              <a:t>Th2</a:t>
            </a:r>
            <a:r>
              <a:rPr lang="en-US" sz="2400" dirty="0">
                <a:solidFill>
                  <a:srgbClr val="1D1B11"/>
                </a:solidFill>
                <a:latin typeface="Simplified Arabic"/>
                <a:ea typeface="Calibri"/>
                <a:cs typeface="Arial"/>
              </a:rPr>
              <a:t> </a:t>
            </a:r>
            <a:r>
              <a:rPr lang="ar-IQ" sz="2400" dirty="0">
                <a:solidFill>
                  <a:srgbClr val="1D1B11"/>
                </a:solidFill>
                <a:latin typeface="Simplified Arabic"/>
                <a:ea typeface="Calibri"/>
              </a:rPr>
              <a:t>وتثبيط الاستجابة المناعية الاولى للخلايا للمفاوية </a:t>
            </a:r>
            <a:r>
              <a:rPr lang="en-US" sz="2400" dirty="0">
                <a:solidFill>
                  <a:srgbClr val="1D1B11"/>
                </a:solidFill>
                <a:latin typeface="Times New Roman"/>
                <a:ea typeface="Calibri"/>
                <a:cs typeface="Arial"/>
              </a:rPr>
              <a:t>Th1</a:t>
            </a:r>
            <a:r>
              <a:rPr lang="ar-IQ" sz="2400" dirty="0">
                <a:solidFill>
                  <a:srgbClr val="1D1B11"/>
                </a:solidFill>
                <a:latin typeface="Times New Roman"/>
                <a:ea typeface="Calibri"/>
              </a:rPr>
              <a:t>. </a:t>
            </a:r>
            <a:r>
              <a:rPr lang="ar-IQ" sz="2400" dirty="0">
                <a:solidFill>
                  <a:srgbClr val="1D1B11"/>
                </a:solidFill>
                <a:ea typeface="Times New Roman"/>
                <a:cs typeface="Simplified Arabic"/>
              </a:rPr>
              <a:t>حيث تعدّ الحركيات الخلوية </a:t>
            </a:r>
            <a:r>
              <a:rPr lang="ar-SA" sz="2400" dirty="0">
                <a:solidFill>
                  <a:srgbClr val="1D1B11"/>
                </a:solidFill>
                <a:ea typeface="Times New Roman"/>
                <a:cs typeface="Simplified Arabic"/>
              </a:rPr>
              <a:t>بروتينات صغيرة  تفرز من الخلايا ، ولها تأثير خاص على التفاعلات والاتصالات بين الخلايا</a:t>
            </a:r>
            <a:r>
              <a:rPr lang="ar-SA" sz="2400" dirty="0" smtClean="0">
                <a:solidFill>
                  <a:srgbClr val="1D1B11"/>
                </a:solidFill>
                <a:ea typeface="Times New Roman"/>
                <a:cs typeface="Simplified Arabic"/>
              </a:rPr>
              <a:t>.</a:t>
            </a:r>
            <a:endParaRPr lang="ar-IQ" sz="2400" dirty="0">
              <a:solidFill>
                <a:prstClr val="white"/>
              </a:solidFill>
            </a:endParaRPr>
          </a:p>
        </p:txBody>
      </p:sp>
    </p:spTree>
    <p:extLst>
      <p:ext uri="{BB962C8B-B14F-4D97-AF65-F5344CB8AC3E}">
        <p14:creationId xmlns:p14="http://schemas.microsoft.com/office/powerpoint/2010/main" val="217813505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548680"/>
            <a:ext cx="8229600" cy="1143000"/>
          </a:xfrm>
        </p:spPr>
        <p:txBody>
          <a:bodyPr>
            <a:noAutofit/>
          </a:bodyPr>
          <a:lstStyle/>
          <a:p>
            <a:pPr algn="r">
              <a:lnSpc>
                <a:spcPct val="200000"/>
              </a:lnSpc>
            </a:pPr>
            <a:r>
              <a:rPr lang="ar-IQ" sz="2400" b="1" dirty="0" smtClean="0"/>
              <a:t>  </a:t>
            </a:r>
            <a:endParaRPr lang="ar-IQ" sz="2400" b="1" dirty="0"/>
          </a:p>
        </p:txBody>
      </p:sp>
      <p:sp>
        <p:nvSpPr>
          <p:cNvPr id="3" name="عنصر نائب للمحتوى 2"/>
          <p:cNvSpPr>
            <a:spLocks noGrp="1"/>
          </p:cNvSpPr>
          <p:nvPr>
            <p:ph idx="1"/>
          </p:nvPr>
        </p:nvSpPr>
        <p:spPr>
          <a:xfrm>
            <a:off x="395536" y="332656"/>
            <a:ext cx="8424936" cy="6100758"/>
          </a:xfrm>
          <a:solidFill>
            <a:schemeClr val="accent2">
              <a:lumMod val="40000"/>
              <a:lumOff val="60000"/>
              <a:alpha val="99000"/>
            </a:schemeClr>
          </a:solidFill>
        </p:spPr>
        <p:txBody>
          <a:bodyPr>
            <a:noAutofit/>
          </a:bodyPr>
          <a:lstStyle/>
          <a:p>
            <a:pPr marL="0" lvl="0" indent="0" algn="just">
              <a:buNone/>
              <a:tabLst>
                <a:tab pos="457200" algn="l"/>
              </a:tabLst>
            </a:pPr>
            <a:r>
              <a:rPr lang="en-US" sz="2400" dirty="0" smtClean="0">
                <a:solidFill>
                  <a:srgbClr val="1D1B11"/>
                </a:solidFill>
                <a:latin typeface="Times New Roman"/>
                <a:ea typeface="Calibri"/>
                <a:cs typeface="Arial"/>
              </a:rPr>
              <a:t>TNF-α  </a:t>
            </a:r>
            <a:r>
              <a:rPr lang="ar-IQ" sz="2400" dirty="0" smtClean="0">
                <a:solidFill>
                  <a:srgbClr val="1D1B11"/>
                </a:solidFill>
                <a:ea typeface="Times New Roman"/>
                <a:cs typeface="Simplified Arabic"/>
              </a:rPr>
              <a:t>وهو </a:t>
            </a:r>
            <a:r>
              <a:rPr lang="ar-IQ" sz="2400" dirty="0">
                <a:solidFill>
                  <a:srgbClr val="1D1B11"/>
                </a:solidFill>
                <a:ea typeface="Times New Roman"/>
                <a:cs typeface="Simplified Arabic"/>
              </a:rPr>
              <a:t>نوع من الحركيات الخلوية التي تنتجه الخلايا </a:t>
            </a:r>
            <a:r>
              <a:rPr lang="ar-IQ" sz="2400" dirty="0" err="1">
                <a:solidFill>
                  <a:srgbClr val="1D1B11"/>
                </a:solidFill>
                <a:ea typeface="Times New Roman"/>
                <a:cs typeface="Simplified Arabic"/>
              </a:rPr>
              <a:t>التائية</a:t>
            </a:r>
            <a:r>
              <a:rPr lang="ar-IQ" sz="2400" dirty="0">
                <a:solidFill>
                  <a:srgbClr val="1D1B11"/>
                </a:solidFill>
                <a:ea typeface="Times New Roman"/>
                <a:cs typeface="Simplified Arabic"/>
              </a:rPr>
              <a:t> النمط الاول </a:t>
            </a:r>
            <a:r>
              <a:rPr lang="en-US" sz="2400" dirty="0">
                <a:solidFill>
                  <a:srgbClr val="1D1B11"/>
                </a:solidFill>
                <a:latin typeface="Times New Roman"/>
                <a:ea typeface="Times New Roman"/>
                <a:cs typeface="Arial"/>
              </a:rPr>
              <a:t>Th1</a:t>
            </a:r>
            <a:r>
              <a:rPr lang="ar-IQ" sz="2400" dirty="0">
                <a:solidFill>
                  <a:srgbClr val="1D1B11"/>
                </a:solidFill>
                <a:ea typeface="Times New Roman"/>
                <a:cs typeface="Simplified Arabic"/>
              </a:rPr>
              <a:t> ، وينتج بشكل رئيسي من قبل الخلايا الوحيدة النوى ، والخلايا القاتلة الطبيعية ، ومن تحفيز المستضد للخلايا </a:t>
            </a:r>
            <a:r>
              <a:rPr lang="ar-IQ" sz="2400" dirty="0" err="1">
                <a:solidFill>
                  <a:srgbClr val="1D1B11"/>
                </a:solidFill>
                <a:ea typeface="Times New Roman"/>
                <a:cs typeface="Simplified Arabic"/>
              </a:rPr>
              <a:t>التائية</a:t>
            </a:r>
            <a:r>
              <a:rPr lang="ar-IQ" sz="2400" dirty="0">
                <a:solidFill>
                  <a:srgbClr val="1D1B11"/>
                </a:solidFill>
                <a:ea typeface="Times New Roman"/>
                <a:cs typeface="Simplified Arabic"/>
              </a:rPr>
              <a:t> . مماثلا </a:t>
            </a:r>
            <a:r>
              <a:rPr lang="en-US" sz="2400" dirty="0">
                <a:solidFill>
                  <a:srgbClr val="1D1B11"/>
                </a:solidFill>
                <a:latin typeface="Times New Roman"/>
                <a:ea typeface="Times New Roman"/>
                <a:cs typeface="Arial"/>
              </a:rPr>
              <a:t>IL-1β</a:t>
            </a:r>
            <a:r>
              <a:rPr lang="en-US" sz="2400" dirty="0">
                <a:solidFill>
                  <a:srgbClr val="1D1B11"/>
                </a:solidFill>
                <a:latin typeface="Simplified Arabic"/>
                <a:ea typeface="Times New Roman"/>
                <a:cs typeface="Arial"/>
              </a:rPr>
              <a:t> </a:t>
            </a:r>
            <a:r>
              <a:rPr lang="ar-IQ" sz="2400" dirty="0">
                <a:solidFill>
                  <a:srgbClr val="1D1B11"/>
                </a:solidFill>
                <a:latin typeface="Simplified Arabic"/>
                <a:ea typeface="Times New Roman"/>
              </a:rPr>
              <a:t>، ويعزز</a:t>
            </a:r>
            <a:r>
              <a:rPr lang="en-US" sz="2400" dirty="0">
                <a:solidFill>
                  <a:srgbClr val="1D1B11"/>
                </a:solidFill>
                <a:latin typeface="Times New Roman"/>
                <a:ea typeface="Calibri"/>
                <a:cs typeface="Arial"/>
              </a:rPr>
              <a:t> TNF-α</a:t>
            </a:r>
            <a:r>
              <a:rPr lang="ar-IQ" sz="2400" dirty="0">
                <a:solidFill>
                  <a:srgbClr val="1D1B11"/>
                </a:solidFill>
                <a:ea typeface="Times New Roman"/>
                <a:cs typeface="Simplified Arabic"/>
              </a:rPr>
              <a:t> الموت المبرمج  للخلايا في انسجة أغشية الجنين. </a:t>
            </a:r>
            <a:endParaRPr lang="en-US" sz="2400" dirty="0" smtClean="0">
              <a:solidFill>
                <a:srgbClr val="1D1B11"/>
              </a:solidFill>
              <a:latin typeface="Times New Roman"/>
              <a:ea typeface="Times New Roman"/>
            </a:endParaRPr>
          </a:p>
          <a:p>
            <a:pPr marL="144145" marR="71755" indent="313055" algn="just"/>
            <a:r>
              <a:rPr lang="en-US" sz="2400" dirty="0" smtClean="0">
                <a:solidFill>
                  <a:srgbClr val="1D1B11"/>
                </a:solidFill>
                <a:latin typeface="Times New Roman"/>
                <a:ea typeface="Times New Roman"/>
              </a:rPr>
              <a:t>IL-10</a:t>
            </a:r>
            <a:r>
              <a:rPr lang="ar-IQ" sz="2400" dirty="0" smtClean="0">
                <a:solidFill>
                  <a:srgbClr val="1D1B11"/>
                </a:solidFill>
                <a:latin typeface="Times New Roman"/>
                <a:ea typeface="Times New Roman"/>
              </a:rPr>
              <a:t> </a:t>
            </a:r>
            <a:r>
              <a:rPr lang="ar-IQ" sz="2400" dirty="0" smtClean="0">
                <a:solidFill>
                  <a:srgbClr val="1D1B11"/>
                </a:solidFill>
                <a:ea typeface="Times New Roman"/>
                <a:cs typeface="Simplified Arabic"/>
              </a:rPr>
              <a:t>هو </a:t>
            </a:r>
            <a:r>
              <a:rPr lang="ar-IQ" sz="2400" dirty="0">
                <a:solidFill>
                  <a:srgbClr val="1D1B11"/>
                </a:solidFill>
                <a:ea typeface="Times New Roman"/>
                <a:cs typeface="Simplified Arabic"/>
              </a:rPr>
              <a:t>حركي خلوي الكبت المناعي الرئيسي والذي ينتج من الخلايا التنظيمية </a:t>
            </a:r>
            <a:r>
              <a:rPr lang="ar-IQ" sz="2400" dirty="0" err="1">
                <a:solidFill>
                  <a:srgbClr val="1D1B11"/>
                </a:solidFill>
                <a:ea typeface="Times New Roman"/>
                <a:cs typeface="Simplified Arabic"/>
              </a:rPr>
              <a:t>التائية</a:t>
            </a:r>
            <a:r>
              <a:rPr lang="ar-IQ" sz="2400" dirty="0">
                <a:solidFill>
                  <a:srgbClr val="1D1B11"/>
                </a:solidFill>
                <a:ea typeface="Times New Roman"/>
                <a:cs typeface="Simplified Arabic"/>
              </a:rPr>
              <a:t> (</a:t>
            </a:r>
            <a:r>
              <a:rPr lang="en-US" sz="2400" dirty="0" err="1">
                <a:solidFill>
                  <a:srgbClr val="1D1B11"/>
                </a:solidFill>
                <a:latin typeface="Times New Roman"/>
                <a:ea typeface="Times New Roman"/>
              </a:rPr>
              <a:t>Tregs</a:t>
            </a:r>
            <a:r>
              <a:rPr lang="ar-IQ" sz="2400" dirty="0">
                <a:solidFill>
                  <a:srgbClr val="1D1B11"/>
                </a:solidFill>
                <a:ea typeface="Times New Roman"/>
                <a:cs typeface="Simplified Arabic"/>
              </a:rPr>
              <a:t>) والخلايا المساعدة </a:t>
            </a:r>
            <a:r>
              <a:rPr lang="ar-IQ" sz="2400" dirty="0" err="1" smtClean="0">
                <a:solidFill>
                  <a:srgbClr val="1D1B11"/>
                </a:solidFill>
                <a:ea typeface="Times New Roman"/>
                <a:cs typeface="Simplified Arabic"/>
              </a:rPr>
              <a:t>التائية</a:t>
            </a:r>
            <a:r>
              <a:rPr lang="ar-IQ" sz="2400" dirty="0" smtClean="0">
                <a:solidFill>
                  <a:srgbClr val="1D1B11"/>
                </a:solidFill>
                <a:ea typeface="Times New Roman"/>
                <a:cs typeface="Simplified Arabic"/>
              </a:rPr>
              <a:t>. كذلك </a:t>
            </a:r>
            <a:r>
              <a:rPr lang="ar-IQ" sz="2400" dirty="0">
                <a:solidFill>
                  <a:srgbClr val="1D1B11"/>
                </a:solidFill>
                <a:ea typeface="Times New Roman"/>
                <a:cs typeface="Simplified Arabic"/>
              </a:rPr>
              <a:t>ينتج من الخلايا الوحيدة </a:t>
            </a:r>
            <a:r>
              <a:rPr lang="ar-IQ" sz="2400" dirty="0">
                <a:solidFill>
                  <a:srgbClr val="1D1B11"/>
                </a:solidFill>
                <a:ea typeface="Times New Roman"/>
                <a:cs typeface="Times New Roman"/>
              </a:rPr>
              <a:t>(</a:t>
            </a:r>
            <a:r>
              <a:rPr lang="en-US" sz="2400" dirty="0">
                <a:solidFill>
                  <a:srgbClr val="1D1B11"/>
                </a:solidFill>
                <a:latin typeface="Times New Roman"/>
                <a:ea typeface="Calibri"/>
              </a:rPr>
              <a:t>(Monocytes</a:t>
            </a:r>
            <a:r>
              <a:rPr lang="ar-IQ" sz="2400" dirty="0">
                <a:solidFill>
                  <a:srgbClr val="1D1B11"/>
                </a:solidFill>
                <a:ea typeface="Times New Roman"/>
                <a:cs typeface="Simplified Arabic"/>
              </a:rPr>
              <a:t> والبدنية.</a:t>
            </a:r>
            <a:r>
              <a:rPr lang="ar-SA" sz="2400" dirty="0">
                <a:solidFill>
                  <a:prstClr val="black"/>
                </a:solidFill>
                <a:latin typeface="Simplified Arabic"/>
                <a:ea typeface="Calibri"/>
              </a:rPr>
              <a:t> يمثل نظام المتمم </a:t>
            </a:r>
            <a:r>
              <a:rPr lang="en-US" sz="2400" dirty="0">
                <a:solidFill>
                  <a:prstClr val="black"/>
                </a:solidFill>
                <a:latin typeface="Times New Roman"/>
                <a:ea typeface="Calibri"/>
              </a:rPr>
              <a:t>Complement System</a:t>
            </a:r>
            <a:r>
              <a:rPr lang="en-US" sz="2400" dirty="0">
                <a:solidFill>
                  <a:prstClr val="black"/>
                </a:solidFill>
                <a:latin typeface="Simplified Arabic"/>
                <a:ea typeface="Calibri"/>
              </a:rPr>
              <a:t> </a:t>
            </a:r>
            <a:r>
              <a:rPr lang="ar-IQ" sz="2400" dirty="0">
                <a:solidFill>
                  <a:prstClr val="black"/>
                </a:solidFill>
                <a:latin typeface="Simplified Arabic"/>
                <a:ea typeface="Calibri"/>
              </a:rPr>
              <a:t> </a:t>
            </a:r>
            <a:r>
              <a:rPr lang="ar-SA" sz="2400" dirty="0">
                <a:solidFill>
                  <a:prstClr val="black"/>
                </a:solidFill>
                <a:ea typeface="Calibri"/>
                <a:cs typeface="Simplified Arabic"/>
              </a:rPr>
              <a:t>من الانظمة المهمة والفعالة في الاستجابة المناعية الذاتية إذ تلعب  دوراً مهماً في تنظيم الاستجابة المناعية والسيطرة على التفاعلات الالتهابية ، ويتألف من اكثر من </a:t>
            </a:r>
            <a:r>
              <a:rPr lang="en-US" sz="2400" dirty="0">
                <a:solidFill>
                  <a:prstClr val="black"/>
                </a:solidFill>
                <a:latin typeface="Simplified Arabic"/>
                <a:ea typeface="Calibri"/>
              </a:rPr>
              <a:t>30</a:t>
            </a:r>
            <a:r>
              <a:rPr lang="ar-IQ" sz="2400" dirty="0">
                <a:solidFill>
                  <a:prstClr val="black"/>
                </a:solidFill>
                <a:ea typeface="Calibri"/>
                <a:cs typeface="Simplified Arabic"/>
              </a:rPr>
              <a:t> بروتين لها القدرة على التفاعل </a:t>
            </a:r>
            <a:r>
              <a:rPr lang="ar-SA" sz="2400" dirty="0">
                <a:solidFill>
                  <a:prstClr val="black"/>
                </a:solidFill>
                <a:ea typeface="Calibri"/>
                <a:cs typeface="Simplified Arabic"/>
              </a:rPr>
              <a:t>مع بعضها بعضاً </a:t>
            </a:r>
            <a:r>
              <a:rPr lang="ar-IQ" sz="2400" dirty="0">
                <a:solidFill>
                  <a:prstClr val="black"/>
                </a:solidFill>
                <a:ea typeface="Calibri"/>
                <a:cs typeface="Simplified Arabic"/>
              </a:rPr>
              <a:t>و</a:t>
            </a:r>
            <a:r>
              <a:rPr lang="ar-IQ" sz="2400" dirty="0">
                <a:solidFill>
                  <a:srgbClr val="1D1B11"/>
                </a:solidFill>
                <a:ea typeface="Calibri"/>
                <a:cs typeface="Simplified Arabic"/>
              </a:rPr>
              <a:t>ي</a:t>
            </a:r>
            <a:r>
              <a:rPr lang="ar-IQ" sz="2400" dirty="0">
                <a:solidFill>
                  <a:srgbClr val="1D1B11"/>
                </a:solidFill>
                <a:ea typeface="Times New Roman"/>
                <a:cs typeface="Simplified Arabic"/>
              </a:rPr>
              <a:t>عد المتمم الثالث والرابع (</a:t>
            </a:r>
            <a:r>
              <a:rPr lang="en-US" sz="2400" dirty="0">
                <a:solidFill>
                  <a:srgbClr val="1D1B11"/>
                </a:solidFill>
                <a:latin typeface="Times New Roman"/>
                <a:ea typeface="Times New Roman"/>
              </a:rPr>
              <a:t>C</a:t>
            </a:r>
            <a:r>
              <a:rPr lang="en-US" sz="2400" baseline="-25000" dirty="0">
                <a:solidFill>
                  <a:srgbClr val="1D1B11"/>
                </a:solidFill>
                <a:latin typeface="Times New Roman"/>
                <a:ea typeface="Times New Roman"/>
              </a:rPr>
              <a:t>3</a:t>
            </a:r>
            <a:r>
              <a:rPr lang="ar-IQ" sz="2400" dirty="0">
                <a:solidFill>
                  <a:srgbClr val="1D1B11"/>
                </a:solidFill>
                <a:latin typeface="Simplified Arabic"/>
                <a:ea typeface="Times New Roman"/>
              </a:rPr>
              <a:t>و</a:t>
            </a:r>
            <a:r>
              <a:rPr lang="en-US" sz="2400" dirty="0">
                <a:solidFill>
                  <a:srgbClr val="1D1B11"/>
                </a:solidFill>
                <a:latin typeface="Simplified Arabic"/>
                <a:ea typeface="Times New Roman"/>
              </a:rPr>
              <a:t>(</a:t>
            </a:r>
            <a:r>
              <a:rPr lang="en-US" sz="2400" dirty="0">
                <a:solidFill>
                  <a:srgbClr val="1D1B11"/>
                </a:solidFill>
                <a:latin typeface="Times New Roman"/>
                <a:ea typeface="Times New Roman"/>
              </a:rPr>
              <a:t>C</a:t>
            </a:r>
            <a:r>
              <a:rPr lang="en-US" sz="2400" baseline="-25000" dirty="0">
                <a:solidFill>
                  <a:srgbClr val="1D1B11"/>
                </a:solidFill>
                <a:latin typeface="Times New Roman"/>
                <a:ea typeface="Times New Roman"/>
              </a:rPr>
              <a:t>4</a:t>
            </a:r>
            <a:r>
              <a:rPr lang="ar-SA" sz="2400" dirty="0">
                <a:solidFill>
                  <a:srgbClr val="1D1B11"/>
                </a:solidFill>
                <a:ea typeface="Times New Roman"/>
                <a:cs typeface="Simplified Arabic"/>
              </a:rPr>
              <a:t> من اكثر مكونات المتمم </a:t>
            </a:r>
            <a:r>
              <a:rPr lang="ar-SA" sz="2400" dirty="0" smtClean="0">
                <a:solidFill>
                  <a:srgbClr val="1D1B11"/>
                </a:solidFill>
                <a:ea typeface="Times New Roman"/>
                <a:cs typeface="Simplified Arabic"/>
              </a:rPr>
              <a:t>اهمية</a:t>
            </a:r>
            <a:r>
              <a:rPr lang="en-US" sz="2400" dirty="0" smtClean="0">
                <a:solidFill>
                  <a:srgbClr val="1D1B11"/>
                </a:solidFill>
                <a:ea typeface="Times New Roman"/>
                <a:cs typeface="Simplified Arabic"/>
              </a:rPr>
              <a:t> </a:t>
            </a:r>
            <a:r>
              <a:rPr lang="ar-IQ" sz="2400" dirty="0" smtClean="0">
                <a:solidFill>
                  <a:srgbClr val="1D1B11"/>
                </a:solidFill>
                <a:ea typeface="Times New Roman"/>
                <a:cs typeface="Simplified Arabic"/>
              </a:rPr>
              <a:t>.</a:t>
            </a:r>
            <a:r>
              <a:rPr lang="ar-AE" sz="2400" dirty="0" smtClean="0">
                <a:solidFill>
                  <a:srgbClr val="000000"/>
                </a:solidFill>
                <a:ea typeface="Times New Roman"/>
                <a:cs typeface="Simplified Arabic"/>
              </a:rPr>
              <a:t> </a:t>
            </a:r>
            <a:r>
              <a:rPr lang="ar-AE" sz="2400" dirty="0">
                <a:solidFill>
                  <a:srgbClr val="000000"/>
                </a:solidFill>
                <a:ea typeface="Times New Roman"/>
                <a:cs typeface="Simplified Arabic"/>
              </a:rPr>
              <a:t>ويرتبط الحمل بعدة من  تغيرات فسيولوجية اذ تتأثر اجهزة الجسم جميعها بدرجات متفاوتة وتحدث تغيرات في  تركيب ووظيفة الجهاز التناسلي الانثوي وظائف الكبد والكلى وكذلك تتأثر مستويات الدهون وحجم الدم ومستوى السكر في الدم </a:t>
            </a:r>
            <a:r>
              <a:rPr lang="ar-IQ" sz="2400" dirty="0" smtClean="0">
                <a:solidFill>
                  <a:srgbClr val="000000"/>
                </a:solidFill>
                <a:ea typeface="Times New Roman"/>
                <a:cs typeface="Simplified Arabic"/>
              </a:rPr>
              <a:t>وتعدّ </a:t>
            </a:r>
            <a:r>
              <a:rPr lang="ar-IQ" sz="2400" dirty="0">
                <a:solidFill>
                  <a:srgbClr val="000000"/>
                </a:solidFill>
                <a:ea typeface="Times New Roman"/>
                <a:cs typeface="Simplified Arabic"/>
              </a:rPr>
              <a:t>هذه التغيرات ضرورية لتغذية وبقاء </a:t>
            </a:r>
            <a:r>
              <a:rPr lang="ar-IQ" sz="2400" dirty="0" smtClean="0">
                <a:solidFill>
                  <a:srgbClr val="000000"/>
                </a:solidFill>
                <a:ea typeface="Times New Roman"/>
                <a:cs typeface="Simplified Arabic"/>
              </a:rPr>
              <a:t>الجنين.</a:t>
            </a:r>
            <a:endParaRPr lang="en-US" sz="2400" dirty="0">
              <a:ea typeface="Calibri"/>
              <a:cs typeface="Arial"/>
            </a:endParaRPr>
          </a:p>
          <a:p>
            <a:pPr marL="0" lvl="0" indent="0" algn="just">
              <a:buNone/>
              <a:tabLst>
                <a:tab pos="457200" algn="l"/>
              </a:tabLst>
            </a:pPr>
            <a:r>
              <a:rPr lang="ar-IQ" sz="2400" dirty="0" smtClean="0">
                <a:solidFill>
                  <a:srgbClr val="1D1B11"/>
                </a:solidFill>
                <a:ea typeface="Times New Roman"/>
                <a:cs typeface="Simplified Arabic"/>
              </a:rPr>
              <a:t> </a:t>
            </a:r>
            <a:endParaRPr lang="ar-IQ" sz="2400" dirty="0">
              <a:solidFill>
                <a:prstClr val="white"/>
              </a:solidFill>
            </a:endParaRPr>
          </a:p>
          <a:p>
            <a:pPr marL="0" lvl="0" indent="0" algn="just">
              <a:buNone/>
              <a:tabLst>
                <a:tab pos="457200" algn="l"/>
              </a:tabLst>
            </a:pPr>
            <a:endParaRPr lang="en-US" sz="2400" dirty="0">
              <a:solidFill>
                <a:prstClr val="black"/>
              </a:solidFill>
              <a:latin typeface="Times New Roman"/>
              <a:ea typeface="Times New Roman"/>
              <a:cs typeface="Times New Roman"/>
            </a:endParaRPr>
          </a:p>
          <a:p>
            <a:pPr lvl="0" algn="just">
              <a:buFont typeface="Arial"/>
              <a:buChar char="•"/>
              <a:tabLst>
                <a:tab pos="457200" algn="l"/>
              </a:tabLst>
            </a:pPr>
            <a:endParaRPr lang="en-US" sz="2400" dirty="0">
              <a:solidFill>
                <a:prstClr val="black"/>
              </a:solidFill>
              <a:latin typeface="Times New Roman"/>
              <a:ea typeface="Times New Roman"/>
              <a:cs typeface="Times New Roman"/>
            </a:endParaRPr>
          </a:p>
          <a:p>
            <a:pPr marL="0" lvl="0" indent="0">
              <a:buNone/>
            </a:pPr>
            <a:endParaRPr lang="ar-IQ" sz="2400" dirty="0">
              <a:solidFill>
                <a:prstClr val="white"/>
              </a:solidFill>
            </a:endParaRPr>
          </a:p>
          <a:p>
            <a:pPr marL="144145" marR="71755" algn="just">
              <a:tabLst>
                <a:tab pos="2673350" algn="ctr"/>
              </a:tabLst>
            </a:pPr>
            <a:endParaRPr lang="en-US" sz="2400" dirty="0">
              <a:ea typeface="Calibri"/>
              <a:cs typeface="Arial"/>
            </a:endParaRPr>
          </a:p>
          <a:p>
            <a:pPr marL="0" indent="0">
              <a:buNone/>
            </a:pPr>
            <a:endParaRPr lang="ar-IQ" sz="2400" b="1" dirty="0"/>
          </a:p>
          <a:p>
            <a:pPr marL="0" indent="0">
              <a:buNone/>
            </a:pPr>
            <a:endParaRPr lang="ar-IQ" sz="2400" b="1" dirty="0"/>
          </a:p>
          <a:p>
            <a:pPr marL="0" indent="0">
              <a:buNone/>
            </a:pPr>
            <a:endParaRPr lang="ar-IQ" sz="2400" b="1" dirty="0">
              <a:cs typeface="+mj-cs"/>
            </a:endParaRPr>
          </a:p>
        </p:txBody>
      </p:sp>
    </p:spTree>
    <p:extLst>
      <p:ext uri="{BB962C8B-B14F-4D97-AF65-F5344CB8AC3E}">
        <p14:creationId xmlns:p14="http://schemas.microsoft.com/office/powerpoint/2010/main" val="3057045611"/>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noFill/>
        </p:spPr>
        <p:txBody>
          <a:bodyPr/>
          <a:lstStyle/>
          <a:p>
            <a:pPr algn="r"/>
            <a:r>
              <a:rPr lang="ar-IQ" b="1" dirty="0" smtClean="0">
                <a:solidFill>
                  <a:srgbClr val="C00000"/>
                </a:solidFill>
              </a:rPr>
              <a:t>أهداف الدراسة :</a:t>
            </a:r>
            <a:endParaRPr lang="ar-IQ" b="1" dirty="0">
              <a:solidFill>
                <a:srgbClr val="C00000"/>
              </a:solidFill>
            </a:endParaRPr>
          </a:p>
        </p:txBody>
      </p:sp>
      <p:sp>
        <p:nvSpPr>
          <p:cNvPr id="3" name="عنصر نائب للمحتوى 2"/>
          <p:cNvSpPr>
            <a:spLocks noGrp="1"/>
          </p:cNvSpPr>
          <p:nvPr>
            <p:ph idx="1"/>
          </p:nvPr>
        </p:nvSpPr>
        <p:spPr>
          <a:xfrm>
            <a:off x="323528" y="1196752"/>
            <a:ext cx="8640960" cy="5544616"/>
          </a:xfrm>
          <a:solidFill>
            <a:schemeClr val="accent6">
              <a:lumMod val="20000"/>
              <a:lumOff val="80000"/>
            </a:schemeClr>
          </a:solidFill>
          <a:ln>
            <a:gradFill flip="none" rotWithShape="1">
              <a:gsLst>
                <a:gs pos="0">
                  <a:schemeClr val="accent6">
                    <a:lumMod val="20000"/>
                    <a:lumOff val="80000"/>
                  </a:schemeClr>
                </a:gs>
                <a:gs pos="50000">
                  <a:schemeClr val="accent1">
                    <a:tint val="44500"/>
                    <a:satMod val="160000"/>
                  </a:schemeClr>
                </a:gs>
                <a:gs pos="100000">
                  <a:schemeClr val="accent1">
                    <a:tint val="23500"/>
                    <a:satMod val="160000"/>
                  </a:schemeClr>
                </a:gs>
              </a:gsLst>
              <a:path path="rect">
                <a:fillToRect l="100000" t="100000"/>
              </a:path>
              <a:tileRect r="-100000" b="-100000"/>
            </a:gradFill>
          </a:ln>
        </p:spPr>
        <p:txBody>
          <a:bodyPr>
            <a:normAutofit/>
          </a:bodyPr>
          <a:lstStyle/>
          <a:p>
            <a:pPr marL="0" lvl="0" indent="0" algn="just">
              <a:lnSpc>
                <a:spcPct val="150000"/>
              </a:lnSpc>
              <a:buNone/>
            </a:pPr>
            <a:r>
              <a:rPr lang="ar-IQ" sz="2800" b="1" dirty="0">
                <a:solidFill>
                  <a:srgbClr val="FF0000"/>
                </a:solidFill>
                <a:effectLst>
                  <a:outerShdw blurRad="38100" dist="38100" dir="2700000" algn="tl">
                    <a:srgbClr val="000000">
                      <a:alpha val="43137"/>
                    </a:srgbClr>
                  </a:outerShdw>
                </a:effectLst>
              </a:rPr>
              <a:t>1</a:t>
            </a:r>
            <a:r>
              <a:rPr lang="ar-IQ" sz="2800" b="1" dirty="0" smtClean="0">
                <a:solidFill>
                  <a:srgbClr val="FF0000"/>
                </a:solidFill>
                <a:effectLst>
                  <a:outerShdw blurRad="38100" dist="38100" dir="2700000" algn="tl">
                    <a:srgbClr val="000000">
                      <a:alpha val="43137"/>
                    </a:srgbClr>
                  </a:outerShdw>
                </a:effectLst>
              </a:rPr>
              <a:t>.</a:t>
            </a:r>
            <a:r>
              <a:rPr lang="ar-IQ" sz="2800" b="1" dirty="0" smtClean="0">
                <a:solidFill>
                  <a:srgbClr val="FF0000"/>
                </a:solidFill>
              </a:rPr>
              <a:t> </a:t>
            </a:r>
            <a:r>
              <a:rPr lang="ar-IQ" sz="2200" b="1" dirty="0">
                <a:solidFill>
                  <a:srgbClr val="0D0D0D"/>
                </a:solidFill>
                <a:ea typeface="Times New Roman"/>
              </a:rPr>
              <a:t>تقدير بعض التغيرات الهرمونية والتي تتضمن هرمون </a:t>
            </a:r>
            <a:r>
              <a:rPr lang="ar-IQ" sz="2200" b="1" dirty="0">
                <a:solidFill>
                  <a:srgbClr val="0D0D0D"/>
                </a:solidFill>
                <a:ea typeface="Times New Roman"/>
                <a:cs typeface="Simplified Arabic"/>
              </a:rPr>
              <a:t>(</a:t>
            </a:r>
            <a:r>
              <a:rPr lang="en-US" sz="2200" b="1" dirty="0">
                <a:solidFill>
                  <a:srgbClr val="0D0D0D"/>
                </a:solidFill>
                <a:latin typeface="Times New Roman"/>
                <a:ea typeface="Times New Roman"/>
              </a:rPr>
              <a:t>FSH</a:t>
            </a:r>
            <a:r>
              <a:rPr lang="ar-IQ" sz="2200" b="1" dirty="0">
                <a:solidFill>
                  <a:srgbClr val="0D0D0D"/>
                </a:solidFill>
                <a:latin typeface="Times New Roman"/>
                <a:ea typeface="Times New Roman"/>
              </a:rPr>
              <a:t> ، </a:t>
            </a:r>
            <a:r>
              <a:rPr lang="en-US" sz="2200" b="1" dirty="0">
                <a:solidFill>
                  <a:srgbClr val="0D0D0D"/>
                </a:solidFill>
                <a:latin typeface="Times New Roman"/>
                <a:ea typeface="Times New Roman"/>
              </a:rPr>
              <a:t>LH</a:t>
            </a:r>
            <a:r>
              <a:rPr lang="ar-IQ" sz="2200" b="1" dirty="0">
                <a:solidFill>
                  <a:srgbClr val="0D0D0D"/>
                </a:solidFill>
                <a:latin typeface="Times New Roman"/>
                <a:ea typeface="Times New Roman"/>
              </a:rPr>
              <a:t> ،</a:t>
            </a:r>
            <a:r>
              <a:rPr lang="ar-IQ" sz="2200" b="1" dirty="0">
                <a:solidFill>
                  <a:srgbClr val="0D0D0D"/>
                </a:solidFill>
                <a:ea typeface="Times New Roman"/>
                <a:cs typeface="Simplified Arabic"/>
              </a:rPr>
              <a:t> </a:t>
            </a:r>
            <a:r>
              <a:rPr lang="en-US" sz="2200" b="1" dirty="0">
                <a:solidFill>
                  <a:srgbClr val="0D0D0D"/>
                </a:solidFill>
                <a:latin typeface="Times New Roman"/>
                <a:ea typeface="Times New Roman"/>
              </a:rPr>
              <a:t>Prolactin</a:t>
            </a:r>
            <a:r>
              <a:rPr lang="ar-IQ" sz="2200" b="1" dirty="0">
                <a:solidFill>
                  <a:srgbClr val="0D0D0D"/>
                </a:solidFill>
                <a:ea typeface="Times New Roman"/>
                <a:cs typeface="Simplified Arabic"/>
              </a:rPr>
              <a:t>)</a:t>
            </a:r>
            <a:endParaRPr lang="en-US" sz="2200" b="1" dirty="0"/>
          </a:p>
          <a:p>
            <a:pPr marL="0" marR="71755" indent="0" algn="just">
              <a:lnSpc>
                <a:spcPct val="150000"/>
              </a:lnSpc>
              <a:buNone/>
            </a:pPr>
            <a:r>
              <a:rPr lang="ar-IQ" sz="2200" b="1" dirty="0">
                <a:solidFill>
                  <a:srgbClr val="FF0000"/>
                </a:solidFill>
              </a:rPr>
              <a:t>2</a:t>
            </a:r>
            <a:r>
              <a:rPr lang="ar-IQ" sz="2200" b="1" dirty="0" smtClean="0">
                <a:solidFill>
                  <a:srgbClr val="FF0000"/>
                </a:solidFill>
              </a:rPr>
              <a:t>. </a:t>
            </a:r>
            <a:r>
              <a:rPr lang="ar-IQ" sz="2200" b="1" dirty="0" err="1" smtClean="0">
                <a:ea typeface="Times New Roman"/>
                <a:cs typeface="Simplified Arabic"/>
              </a:rPr>
              <a:t>التحري</a:t>
            </a:r>
            <a:r>
              <a:rPr lang="ar-IQ" sz="2200" b="1" dirty="0" err="1" smtClean="0">
                <a:ea typeface="Times New Roman"/>
              </a:rPr>
              <a:t>عن</a:t>
            </a:r>
            <a:r>
              <a:rPr lang="ar-IQ" sz="2200" b="1" dirty="0" smtClean="0">
                <a:ea typeface="Times New Roman"/>
              </a:rPr>
              <a:t> </a:t>
            </a:r>
            <a:r>
              <a:rPr lang="ar-IQ" sz="2200" b="1" dirty="0">
                <a:ea typeface="Times New Roman"/>
              </a:rPr>
              <a:t>مستويات </a:t>
            </a:r>
            <a:r>
              <a:rPr lang="ar-IQ" sz="2200" b="1" dirty="0" smtClean="0">
                <a:ea typeface="Times New Roman"/>
              </a:rPr>
              <a:t>الحركيات الخلوية</a:t>
            </a:r>
            <a:r>
              <a:rPr lang="ar-IQ" sz="2200" b="1" dirty="0" smtClean="0">
                <a:ea typeface="Calibri"/>
              </a:rPr>
              <a:t> </a:t>
            </a:r>
            <a:r>
              <a:rPr lang="en-US" sz="2200" b="1" dirty="0">
                <a:latin typeface="Times New Roman"/>
                <a:ea typeface="Calibri"/>
              </a:rPr>
              <a:t>Interleukin-10</a:t>
            </a:r>
            <a:r>
              <a:rPr lang="ar-IQ" sz="2200" b="1" dirty="0">
                <a:ea typeface="Times New Roman"/>
              </a:rPr>
              <a:t>،</a:t>
            </a:r>
            <a:r>
              <a:rPr lang="en-US" sz="2200" b="1" dirty="0">
                <a:latin typeface="Times New Roman"/>
                <a:ea typeface="Calibri"/>
              </a:rPr>
              <a:t> TNF-alpha</a:t>
            </a:r>
            <a:r>
              <a:rPr lang="ar-IQ" sz="2200" b="1" dirty="0">
                <a:ea typeface="Times New Roman"/>
              </a:rPr>
              <a:t>في </a:t>
            </a:r>
            <a:r>
              <a:rPr lang="ar-IQ" sz="2200" b="1" dirty="0" smtClean="0">
                <a:ea typeface="Times New Roman"/>
              </a:rPr>
              <a:t>مصل </a:t>
            </a:r>
            <a:r>
              <a:rPr lang="ar-IQ" sz="2200" b="1" dirty="0">
                <a:ea typeface="Times New Roman"/>
              </a:rPr>
              <a:t>الدم للنساء الحوامل ومجموعة السيطرة </a:t>
            </a:r>
            <a:r>
              <a:rPr lang="ar-IQ" sz="2200" b="1" dirty="0" smtClean="0">
                <a:ea typeface="Times New Roman"/>
                <a:cs typeface="Simplified Arabic"/>
              </a:rPr>
              <a:t>.</a:t>
            </a:r>
            <a:endParaRPr lang="ar-IQ" sz="2200" b="1" dirty="0" smtClean="0">
              <a:ea typeface="Times New Roman"/>
              <a:cs typeface="Arial"/>
            </a:endParaRPr>
          </a:p>
          <a:p>
            <a:pPr marL="0" marR="71755" indent="0" algn="just">
              <a:lnSpc>
                <a:spcPct val="150000"/>
              </a:lnSpc>
              <a:buNone/>
            </a:pPr>
            <a:r>
              <a:rPr lang="ar-IQ" sz="2200" b="1" dirty="0">
                <a:solidFill>
                  <a:srgbClr val="FF0000"/>
                </a:solidFill>
              </a:rPr>
              <a:t>3</a:t>
            </a:r>
            <a:r>
              <a:rPr lang="ar-IQ" sz="2200" b="1" dirty="0" smtClean="0">
                <a:solidFill>
                  <a:srgbClr val="FF0000"/>
                </a:solidFill>
              </a:rPr>
              <a:t>. </a:t>
            </a:r>
            <a:r>
              <a:rPr lang="ar-IQ" sz="2200" b="1" dirty="0" smtClean="0">
                <a:ea typeface="Calibri"/>
              </a:rPr>
              <a:t>تقييم </a:t>
            </a:r>
            <a:r>
              <a:rPr lang="ar-IQ" sz="2200" b="1" dirty="0">
                <a:ea typeface="Calibri"/>
              </a:rPr>
              <a:t>دور بروتينات المتمم </a:t>
            </a:r>
            <a:r>
              <a:rPr lang="en-US" sz="2200" b="1" dirty="0">
                <a:latin typeface="Times New Roman"/>
                <a:ea typeface="Calibri"/>
              </a:rPr>
              <a:t>C</a:t>
            </a:r>
            <a:r>
              <a:rPr lang="en-US" sz="2200" b="1" baseline="-25000" dirty="0">
                <a:latin typeface="Times New Roman"/>
                <a:ea typeface="Calibri"/>
              </a:rPr>
              <a:t>3</a:t>
            </a:r>
            <a:r>
              <a:rPr lang="ar-IQ" sz="2200" b="1" dirty="0">
                <a:ea typeface="Calibri"/>
              </a:rPr>
              <a:t> و</a:t>
            </a:r>
            <a:r>
              <a:rPr lang="en-US" sz="2200" b="1" dirty="0">
                <a:latin typeface="Times New Roman"/>
                <a:ea typeface="Calibri"/>
              </a:rPr>
              <a:t> C</a:t>
            </a:r>
            <a:r>
              <a:rPr lang="en-US" sz="2200" b="1" baseline="-25000" dirty="0">
                <a:latin typeface="Times New Roman"/>
                <a:ea typeface="Calibri"/>
              </a:rPr>
              <a:t>4</a:t>
            </a:r>
            <a:r>
              <a:rPr lang="ar-IQ" sz="2200" b="1" dirty="0">
                <a:ea typeface="Calibri"/>
              </a:rPr>
              <a:t>في مصل الدم النساء الحوامل ومجموعة السيطرة</a:t>
            </a:r>
            <a:r>
              <a:rPr lang="ar-IQ" sz="2200" b="1" dirty="0">
                <a:ea typeface="Times New Roman"/>
              </a:rPr>
              <a:t> </a:t>
            </a:r>
            <a:r>
              <a:rPr lang="ar-IQ" sz="2200" b="1" dirty="0" smtClean="0">
                <a:ea typeface="Times New Roman"/>
              </a:rPr>
              <a:t>.</a:t>
            </a:r>
            <a:endParaRPr lang="en-US" sz="2200" b="1" dirty="0">
              <a:ea typeface="Calibri"/>
            </a:endParaRPr>
          </a:p>
          <a:p>
            <a:pPr marL="0" marR="71755" indent="0" algn="just">
              <a:lnSpc>
                <a:spcPct val="150000"/>
              </a:lnSpc>
              <a:buNone/>
            </a:pPr>
            <a:r>
              <a:rPr lang="ar-IQ" sz="2200" b="1" dirty="0" smtClean="0">
                <a:solidFill>
                  <a:srgbClr val="FF0000"/>
                </a:solidFill>
                <a:latin typeface="Simplified Arabic"/>
              </a:rPr>
              <a:t>4</a:t>
            </a:r>
            <a:r>
              <a:rPr lang="ar-IQ" sz="2200" b="1" dirty="0" smtClean="0">
                <a:solidFill>
                  <a:srgbClr val="FF0000"/>
                </a:solidFill>
              </a:rPr>
              <a:t>. </a:t>
            </a:r>
            <a:r>
              <a:rPr lang="ar-IQ" sz="2200" b="1" dirty="0" smtClean="0">
                <a:ea typeface="Calibri"/>
              </a:rPr>
              <a:t>قياس </a:t>
            </a:r>
            <a:r>
              <a:rPr lang="ar-IQ" sz="2200" b="1" dirty="0">
                <a:ea typeface="Calibri"/>
              </a:rPr>
              <a:t>المؤشرات الدموية (</a:t>
            </a:r>
            <a:r>
              <a:rPr lang="en-US" sz="2200" b="1" dirty="0">
                <a:latin typeface="Times New Roman"/>
                <a:ea typeface="Calibri"/>
              </a:rPr>
              <a:t>WBC </a:t>
            </a:r>
            <a:r>
              <a:rPr lang="ar-IQ" sz="2200" b="1" dirty="0">
                <a:ea typeface="Calibri"/>
              </a:rPr>
              <a:t>  ، </a:t>
            </a:r>
            <a:r>
              <a:rPr lang="en-US" sz="2200" b="1" dirty="0">
                <a:latin typeface="Times New Roman"/>
                <a:ea typeface="Calibri"/>
              </a:rPr>
              <a:t> Monocyte</a:t>
            </a:r>
            <a:r>
              <a:rPr lang="ar-IQ" sz="2200" b="1" dirty="0">
                <a:ea typeface="Calibri"/>
              </a:rPr>
              <a:t>، </a:t>
            </a:r>
            <a:r>
              <a:rPr lang="en-US" sz="2200" b="1" dirty="0">
                <a:latin typeface="Times New Roman"/>
                <a:ea typeface="Calibri"/>
              </a:rPr>
              <a:t> Lymphocyte</a:t>
            </a:r>
            <a:r>
              <a:rPr lang="ar-IQ" sz="2200" b="1" dirty="0">
                <a:ea typeface="Calibri"/>
              </a:rPr>
              <a:t>، </a:t>
            </a:r>
            <a:r>
              <a:rPr lang="en-US" sz="2200" b="1" dirty="0">
                <a:latin typeface="Times New Roman"/>
                <a:ea typeface="Calibri"/>
              </a:rPr>
              <a:t>RBC</a:t>
            </a:r>
            <a:r>
              <a:rPr lang="ar-IQ" sz="2200" b="1" dirty="0">
                <a:ea typeface="Calibri"/>
              </a:rPr>
              <a:t> </a:t>
            </a:r>
            <a:r>
              <a:rPr lang="ar-IQ" sz="2200" b="1" dirty="0" smtClean="0">
                <a:ea typeface="Calibri"/>
              </a:rPr>
              <a:t>،</a:t>
            </a:r>
            <a:r>
              <a:rPr lang="en-US" sz="2200" b="1" dirty="0" err="1">
                <a:latin typeface="Times New Roman"/>
                <a:ea typeface="Calibri"/>
              </a:rPr>
              <a:t>Hb</a:t>
            </a:r>
            <a:r>
              <a:rPr lang="en-US" sz="2200" b="1" dirty="0">
                <a:latin typeface="Times New Roman"/>
                <a:ea typeface="Calibri"/>
              </a:rPr>
              <a:t>  PCV </a:t>
            </a:r>
            <a:r>
              <a:rPr lang="ar-IQ" sz="2200" b="1" dirty="0">
                <a:ea typeface="Calibri"/>
              </a:rPr>
              <a:t> ، </a:t>
            </a:r>
            <a:r>
              <a:rPr lang="en-US" sz="2200" b="1" dirty="0">
                <a:latin typeface="Times New Roman"/>
                <a:ea typeface="Calibri"/>
              </a:rPr>
              <a:t>Platelets </a:t>
            </a:r>
            <a:r>
              <a:rPr lang="ar-IQ" sz="2200" b="1" dirty="0">
                <a:ea typeface="Calibri"/>
              </a:rPr>
              <a:t>)  في مصول النساء الحوامل ومجموعة السيطرة </a:t>
            </a:r>
            <a:r>
              <a:rPr lang="ar-IQ" sz="2200" b="1" dirty="0">
                <a:solidFill>
                  <a:srgbClr val="1D1B11"/>
                </a:solidFill>
                <a:ea typeface="Times New Roman"/>
              </a:rPr>
              <a:t>.</a:t>
            </a:r>
            <a:endParaRPr lang="en-US" sz="2200" b="1" dirty="0">
              <a:ea typeface="Calibri"/>
            </a:endParaRPr>
          </a:p>
          <a:p>
            <a:pPr marL="0" marR="71755" indent="0" algn="just">
              <a:lnSpc>
                <a:spcPct val="150000"/>
              </a:lnSpc>
              <a:buNone/>
            </a:pPr>
            <a:r>
              <a:rPr lang="ar-IQ" sz="2200" b="1" dirty="0" smtClean="0">
                <a:solidFill>
                  <a:srgbClr val="FF0000"/>
                </a:solidFill>
              </a:rPr>
              <a:t>5. </a:t>
            </a:r>
            <a:r>
              <a:rPr lang="ar-IQ" sz="2200" b="1" dirty="0" smtClean="0">
                <a:ea typeface="Calibri"/>
              </a:rPr>
              <a:t>تقدير المؤشرات </a:t>
            </a:r>
            <a:r>
              <a:rPr lang="ar-IQ" sz="2200" b="1" dirty="0" err="1" smtClean="0">
                <a:ea typeface="Calibri"/>
              </a:rPr>
              <a:t>الكيميوحيوية</a:t>
            </a:r>
            <a:r>
              <a:rPr lang="ar-IQ" sz="2200" b="1" dirty="0" smtClean="0">
                <a:ea typeface="Calibri"/>
              </a:rPr>
              <a:t> (وظائف الكلية والكبد ومستوى السكر والدهون ) في مصل النساء الحوامل ومجموعة السيطرة .</a:t>
            </a:r>
            <a:endParaRPr lang="en-US" sz="2200" b="1" dirty="0" smtClean="0">
              <a:ea typeface="Calibri"/>
            </a:endParaRPr>
          </a:p>
          <a:p>
            <a:pPr marL="0" lvl="0" indent="0">
              <a:lnSpc>
                <a:spcPct val="150000"/>
              </a:lnSpc>
              <a:buNone/>
            </a:pPr>
            <a:endParaRPr lang="ar-IQ" dirty="0"/>
          </a:p>
        </p:txBody>
      </p:sp>
    </p:spTree>
    <p:extLst>
      <p:ext uri="{BB962C8B-B14F-4D97-AF65-F5344CB8AC3E}">
        <p14:creationId xmlns:p14="http://schemas.microsoft.com/office/powerpoint/2010/main" val="3625413152"/>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55776" y="260648"/>
            <a:ext cx="3672408" cy="1512168"/>
          </a:xfrm>
        </p:spPr>
        <p:txBody>
          <a:bodyPr>
            <a:normAutofit/>
          </a:bodyPr>
          <a:lstStyle/>
          <a:p>
            <a:r>
              <a:rPr lang="ar-IQ" b="1" dirty="0" smtClean="0">
                <a:solidFill>
                  <a:srgbClr val="002060"/>
                </a:solidFill>
                <a:effectLst>
                  <a:outerShdw blurRad="38100" dist="38100" dir="2700000" algn="tl">
                    <a:srgbClr val="000000">
                      <a:alpha val="43137"/>
                    </a:srgbClr>
                  </a:outerShdw>
                </a:effectLst>
              </a:rPr>
              <a:t>وطـــرائق</a:t>
            </a:r>
            <a:r>
              <a:rPr lang="ar-IQ" b="1" dirty="0" smtClean="0">
                <a:solidFill>
                  <a:srgbClr val="0070C0"/>
                </a:solidFill>
                <a:effectLst>
                  <a:outerShdw blurRad="38100" dist="38100" dir="2700000" algn="tl">
                    <a:srgbClr val="000000">
                      <a:alpha val="43137"/>
                    </a:srgbClr>
                  </a:outerShdw>
                </a:effectLst>
              </a:rPr>
              <a:t> </a:t>
            </a:r>
            <a:r>
              <a:rPr lang="ar-IQ" b="1" dirty="0" smtClean="0">
                <a:solidFill>
                  <a:srgbClr val="002060"/>
                </a:solidFill>
                <a:effectLst>
                  <a:outerShdw blurRad="38100" dist="38100" dir="2700000" algn="tl">
                    <a:srgbClr val="000000">
                      <a:alpha val="43137"/>
                    </a:srgbClr>
                  </a:outerShdw>
                </a:effectLst>
              </a:rPr>
              <a:t>العمل</a:t>
            </a:r>
            <a:r>
              <a:rPr lang="ar-IQ" b="1" dirty="0" smtClean="0">
                <a:solidFill>
                  <a:srgbClr val="0070C0"/>
                </a:solidFill>
                <a:effectLst>
                  <a:outerShdw blurRad="38100" dist="38100" dir="2700000" algn="tl">
                    <a:srgbClr val="000000">
                      <a:alpha val="43137"/>
                    </a:srgbClr>
                  </a:outerShdw>
                </a:effectLst>
              </a:rPr>
              <a:t> </a:t>
            </a:r>
            <a:endParaRPr lang="ar-IQ" b="1" dirty="0">
              <a:solidFill>
                <a:srgbClr val="0070C0"/>
              </a:solidFill>
              <a:effectLst>
                <a:outerShdw blurRad="38100" dist="38100" dir="2700000" algn="tl">
                  <a:srgbClr val="000000">
                    <a:alpha val="43137"/>
                  </a:srgbClr>
                </a:outerShdw>
              </a:effectLst>
            </a:endParaRPr>
          </a:p>
        </p:txBody>
      </p:sp>
      <p:sp>
        <p:nvSpPr>
          <p:cNvPr id="3" name="عنصر نائب للمحتوى 2"/>
          <p:cNvSpPr>
            <a:spLocks noGrp="1"/>
          </p:cNvSpPr>
          <p:nvPr>
            <p:ph idx="1"/>
          </p:nvPr>
        </p:nvSpPr>
        <p:spPr>
          <a:xfrm>
            <a:off x="5310783" y="692696"/>
            <a:ext cx="2880320" cy="792088"/>
          </a:xfrm>
        </p:spPr>
        <p:txBody>
          <a:bodyPr>
            <a:noAutofit/>
          </a:bodyPr>
          <a:lstStyle/>
          <a:p>
            <a:pPr marL="0" indent="0">
              <a:buNone/>
            </a:pPr>
            <a:r>
              <a:rPr lang="ar-IQ" sz="4000" b="1" dirty="0" smtClean="0">
                <a:solidFill>
                  <a:srgbClr val="002060"/>
                </a:solidFill>
                <a:effectLst>
                  <a:outerShdw blurRad="38100" dist="38100" dir="2700000" algn="tl">
                    <a:srgbClr val="000000">
                      <a:alpha val="43137"/>
                    </a:srgbClr>
                  </a:outerShdw>
                </a:effectLst>
              </a:rPr>
              <a:t>      الــمواد</a:t>
            </a:r>
            <a:endParaRPr lang="ar-IQ" sz="4000" b="1" dirty="0">
              <a:solidFill>
                <a:srgbClr val="002060"/>
              </a:solidFill>
              <a:effectLst>
                <a:outerShdw blurRad="38100" dist="38100" dir="2700000" algn="tl">
                  <a:srgbClr val="000000">
                    <a:alpha val="43137"/>
                  </a:srgbClr>
                </a:outerShdw>
              </a:effectLst>
            </a:endParaRPr>
          </a:p>
        </p:txBody>
      </p:sp>
      <p:pic>
        <p:nvPicPr>
          <p:cNvPr id="2050" name="Picture 2" descr="C:\Users\Shaheen\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628800"/>
            <a:ext cx="8928992" cy="51125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4666722"/>
      </p:ext>
    </p:extLst>
  </p:cSld>
  <p:clrMapOvr>
    <a:masterClrMapping/>
  </p:clrMapOvr>
  <mc:AlternateContent xmlns:mc="http://schemas.openxmlformats.org/markup-compatibility/2006" xmlns:p14="http://schemas.microsoft.com/office/powerpoint/2010/main">
    <mc:Choice Requires="p14">
      <p:transition spd="slow" p14:dur="2000">
        <p14:ferris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مستطيل 1"/>
          <p:cNvSpPr/>
          <p:nvPr/>
        </p:nvSpPr>
        <p:spPr>
          <a:xfrm>
            <a:off x="899592" y="797511"/>
            <a:ext cx="7704856" cy="4478149"/>
          </a:xfrm>
          <a:prstGeom prst="rect">
            <a:avLst/>
          </a:prstGeom>
          <a:solidFill>
            <a:schemeClr val="accent6">
              <a:lumMod val="40000"/>
              <a:lumOff val="60000"/>
            </a:schemeClr>
          </a:solidFill>
        </p:spPr>
        <p:txBody>
          <a:bodyPr wrap="square">
            <a:spAutoFit/>
          </a:bodyPr>
          <a:lstStyle/>
          <a:p>
            <a:pPr>
              <a:lnSpc>
                <a:spcPct val="150000"/>
              </a:lnSpc>
            </a:pPr>
            <a:r>
              <a:rPr lang="ar-IQ" sz="2400" b="1" dirty="0">
                <a:solidFill>
                  <a:prstClr val="black"/>
                </a:solidFill>
                <a:ea typeface="Times New Roman"/>
                <a:cs typeface="Simplified Arabic"/>
              </a:rPr>
              <a:t>جمع العينات</a:t>
            </a:r>
            <a:r>
              <a:rPr lang="en-US" sz="2400" dirty="0">
                <a:solidFill>
                  <a:prstClr val="black"/>
                </a:solidFill>
                <a:ea typeface="Times New Roman"/>
                <a:cs typeface="Arial"/>
              </a:rPr>
              <a:t/>
            </a:r>
            <a:br>
              <a:rPr lang="en-US" sz="2400" dirty="0">
                <a:solidFill>
                  <a:prstClr val="black"/>
                </a:solidFill>
                <a:ea typeface="Times New Roman"/>
                <a:cs typeface="Arial"/>
              </a:rPr>
            </a:br>
            <a:r>
              <a:rPr lang="ar-IQ" sz="2400" dirty="0">
                <a:solidFill>
                  <a:prstClr val="black"/>
                </a:solidFill>
                <a:ea typeface="Calibri"/>
                <a:cs typeface="Simplified Arabic"/>
              </a:rPr>
              <a:t>اجريت هذه الدراسة للفترة من </a:t>
            </a:r>
            <a:r>
              <a:rPr lang="en-US" sz="2400" dirty="0">
                <a:solidFill>
                  <a:prstClr val="black"/>
                </a:solidFill>
                <a:latin typeface="Times New Roman"/>
                <a:ea typeface="Times New Roman"/>
                <a:cs typeface="Arial"/>
              </a:rPr>
              <a:t>1</a:t>
            </a:r>
            <a:r>
              <a:rPr lang="ar-IQ" sz="2400" dirty="0">
                <a:solidFill>
                  <a:prstClr val="black"/>
                </a:solidFill>
                <a:ea typeface="Times New Roman"/>
                <a:cs typeface="Times New Roman"/>
              </a:rPr>
              <a:t>/</a:t>
            </a:r>
            <a:r>
              <a:rPr lang="en-US" sz="2400" dirty="0">
                <a:solidFill>
                  <a:prstClr val="black"/>
                </a:solidFill>
                <a:latin typeface="Times New Roman"/>
                <a:ea typeface="Times New Roman"/>
                <a:cs typeface="Arial"/>
              </a:rPr>
              <a:t>2015/10</a:t>
            </a:r>
            <a:r>
              <a:rPr lang="ar-IQ" sz="2400" dirty="0">
                <a:solidFill>
                  <a:prstClr val="black"/>
                </a:solidFill>
                <a:ea typeface="Times New Roman"/>
                <a:cs typeface="Times New Roman"/>
              </a:rPr>
              <a:t> الى</a:t>
            </a:r>
            <a:r>
              <a:rPr lang="en-US" sz="2400" dirty="0">
                <a:solidFill>
                  <a:prstClr val="black"/>
                </a:solidFill>
                <a:latin typeface="Times New Roman"/>
                <a:ea typeface="Times New Roman"/>
                <a:cs typeface="Arial"/>
              </a:rPr>
              <a:t>2016/8/1  </a:t>
            </a:r>
            <a:r>
              <a:rPr lang="ar-IQ" sz="2400" dirty="0">
                <a:solidFill>
                  <a:prstClr val="black"/>
                </a:solidFill>
                <a:ea typeface="Calibri"/>
                <a:cs typeface="Simplified Arabic"/>
              </a:rPr>
              <a:t>,وكانت فترة جمع العينات من </a:t>
            </a:r>
            <a:r>
              <a:rPr lang="en-US" sz="2400" dirty="0">
                <a:solidFill>
                  <a:prstClr val="black"/>
                </a:solidFill>
                <a:latin typeface="Simplified Arabic"/>
                <a:ea typeface="Calibri"/>
                <a:cs typeface="Arial"/>
              </a:rPr>
              <a:t>2015/10/1</a:t>
            </a:r>
            <a:r>
              <a:rPr lang="ar-IQ" sz="2400" dirty="0">
                <a:solidFill>
                  <a:prstClr val="black"/>
                </a:solidFill>
                <a:ea typeface="Calibri"/>
                <a:cs typeface="Simplified Arabic"/>
              </a:rPr>
              <a:t> الى </a:t>
            </a:r>
            <a:r>
              <a:rPr lang="en-US" sz="2400" dirty="0">
                <a:solidFill>
                  <a:prstClr val="black"/>
                </a:solidFill>
                <a:latin typeface="Simplified Arabic"/>
                <a:ea typeface="Calibri"/>
                <a:cs typeface="Arial"/>
              </a:rPr>
              <a:t>2016/2/1</a:t>
            </a:r>
            <a:r>
              <a:rPr lang="ar-IQ" sz="2400" dirty="0">
                <a:solidFill>
                  <a:prstClr val="black"/>
                </a:solidFill>
                <a:ea typeface="Calibri"/>
                <a:cs typeface="Simplified Arabic"/>
              </a:rPr>
              <a:t> اذ تم جمع (</a:t>
            </a:r>
            <a:r>
              <a:rPr lang="en-US" sz="2400" dirty="0">
                <a:solidFill>
                  <a:prstClr val="black"/>
                </a:solidFill>
                <a:latin typeface="Times New Roman"/>
                <a:ea typeface="Calibri"/>
                <a:cs typeface="Arial"/>
              </a:rPr>
              <a:t>120</a:t>
            </a:r>
            <a:r>
              <a:rPr lang="ar-IQ" sz="2400" dirty="0">
                <a:solidFill>
                  <a:prstClr val="black"/>
                </a:solidFill>
                <a:ea typeface="Calibri"/>
                <a:cs typeface="Simplified Arabic"/>
              </a:rPr>
              <a:t>) عينة من دم النساء الحوامل والنساء غير الحوامل، وكان عدد النساء الحوامل (</a:t>
            </a:r>
            <a:r>
              <a:rPr lang="en-US" sz="2400" dirty="0">
                <a:solidFill>
                  <a:prstClr val="black"/>
                </a:solidFill>
                <a:latin typeface="Times New Roman"/>
                <a:ea typeface="Calibri"/>
                <a:cs typeface="Arial"/>
              </a:rPr>
              <a:t>90</a:t>
            </a:r>
            <a:r>
              <a:rPr lang="ar-IQ" sz="2400" dirty="0">
                <a:solidFill>
                  <a:prstClr val="black"/>
                </a:solidFill>
                <a:ea typeface="Calibri"/>
                <a:cs typeface="Simplified Arabic"/>
              </a:rPr>
              <a:t>) اذ تم اخذ (</a:t>
            </a:r>
            <a:r>
              <a:rPr lang="en-US" sz="2400" dirty="0">
                <a:solidFill>
                  <a:prstClr val="black"/>
                </a:solidFill>
                <a:ea typeface="Calibri"/>
                <a:cs typeface="Simplified Arabic"/>
              </a:rPr>
              <a:t>(30</a:t>
            </a:r>
            <a:r>
              <a:rPr lang="ar-IQ" sz="2400" dirty="0">
                <a:solidFill>
                  <a:prstClr val="black"/>
                </a:solidFill>
                <a:ea typeface="Calibri"/>
                <a:cs typeface="Simplified Arabic"/>
              </a:rPr>
              <a:t> عينة من كل مرحلة من مراحل الحمل الثلاثة . والتي كانت ضمن مدى عمري من (</a:t>
            </a:r>
            <a:r>
              <a:rPr lang="en-US" sz="2400" dirty="0">
                <a:solidFill>
                  <a:prstClr val="black"/>
                </a:solidFill>
                <a:latin typeface="Times New Roman"/>
                <a:ea typeface="Calibri"/>
                <a:cs typeface="Arial"/>
              </a:rPr>
              <a:t>40-16</a:t>
            </a:r>
            <a:r>
              <a:rPr lang="ar-IQ" sz="2400" dirty="0">
                <a:solidFill>
                  <a:prstClr val="black"/>
                </a:solidFill>
                <a:ea typeface="Calibri"/>
                <a:cs typeface="Simplified Arabic"/>
              </a:rPr>
              <a:t>) سنة ، وتم اخذ (</a:t>
            </a:r>
            <a:r>
              <a:rPr lang="en-US" sz="2400" dirty="0">
                <a:solidFill>
                  <a:prstClr val="black"/>
                </a:solidFill>
                <a:latin typeface="Times New Roman"/>
                <a:ea typeface="Calibri"/>
                <a:cs typeface="Arial"/>
              </a:rPr>
              <a:t>30</a:t>
            </a:r>
            <a:r>
              <a:rPr lang="ar-IQ" sz="2400" dirty="0">
                <a:solidFill>
                  <a:prstClr val="black"/>
                </a:solidFill>
                <a:ea typeface="Calibri"/>
                <a:cs typeface="Simplified Arabic"/>
              </a:rPr>
              <a:t>) عينة من النساء غير الحوامل والتي تمثل مجموعة السيطرة ، والتي كانت ضمن مدى عمري يتراوح من </a:t>
            </a:r>
            <a:endParaRPr lang="ar-IQ" sz="2400" dirty="0" smtClean="0">
              <a:solidFill>
                <a:prstClr val="black"/>
              </a:solidFill>
              <a:ea typeface="Calibri"/>
              <a:cs typeface="Simplified Arabic"/>
            </a:endParaRPr>
          </a:p>
          <a:p>
            <a:pPr>
              <a:lnSpc>
                <a:spcPct val="150000"/>
              </a:lnSpc>
            </a:pPr>
            <a:r>
              <a:rPr lang="ar-IQ" sz="2400" dirty="0" smtClean="0">
                <a:solidFill>
                  <a:prstClr val="black"/>
                </a:solidFill>
                <a:ea typeface="Calibri"/>
                <a:cs typeface="Simplified Arabic"/>
              </a:rPr>
              <a:t>(</a:t>
            </a:r>
            <a:r>
              <a:rPr lang="en-US" sz="2400" dirty="0">
                <a:solidFill>
                  <a:prstClr val="black"/>
                </a:solidFill>
                <a:latin typeface="Times New Roman"/>
                <a:ea typeface="Calibri"/>
                <a:cs typeface="Arial"/>
              </a:rPr>
              <a:t>39-15</a:t>
            </a:r>
            <a:r>
              <a:rPr lang="ar-IQ" sz="2400" dirty="0">
                <a:solidFill>
                  <a:prstClr val="black"/>
                </a:solidFill>
                <a:ea typeface="Calibri"/>
                <a:cs typeface="Simplified Arabic"/>
              </a:rPr>
              <a:t>) سنة. تم جمع هذه العينات عن طريق سحب الدم الوريدي.</a:t>
            </a:r>
            <a:endParaRPr lang="ar-IQ" sz="2400" dirty="0"/>
          </a:p>
        </p:txBody>
      </p:sp>
    </p:spTree>
    <p:extLst>
      <p:ext uri="{BB962C8B-B14F-4D97-AF65-F5344CB8AC3E}">
        <p14:creationId xmlns:p14="http://schemas.microsoft.com/office/powerpoint/2010/main" val="9553788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مستطيل 2"/>
          <p:cNvSpPr/>
          <p:nvPr/>
        </p:nvSpPr>
        <p:spPr>
          <a:xfrm>
            <a:off x="251520" y="332656"/>
            <a:ext cx="8568952" cy="5593839"/>
          </a:xfrm>
          <a:prstGeom prst="rect">
            <a:avLst/>
          </a:prstGeom>
          <a:solidFill>
            <a:schemeClr val="accent1">
              <a:lumMod val="20000"/>
              <a:lumOff val="80000"/>
            </a:schemeClr>
          </a:solidFill>
          <a:ln>
            <a:solidFill>
              <a:schemeClr val="accent3">
                <a:lumMod val="20000"/>
                <a:lumOff val="80000"/>
              </a:schemeClr>
            </a:solidFill>
          </a:ln>
        </p:spPr>
        <p:txBody>
          <a:bodyPr wrap="square">
            <a:spAutoFit/>
          </a:bodyPr>
          <a:lstStyle/>
          <a:p>
            <a:pPr marL="144145" marR="71755" algn="just">
              <a:lnSpc>
                <a:spcPct val="150000"/>
              </a:lnSpc>
            </a:pPr>
            <a:r>
              <a:rPr lang="ar-IQ" sz="2000" b="1" dirty="0">
                <a:ea typeface="Calibri"/>
                <a:cs typeface="Simplified Arabic"/>
              </a:rPr>
              <a:t>مبدأ عمل الاختبار</a:t>
            </a:r>
            <a:r>
              <a:rPr lang="ar-IQ" sz="2000" b="1" dirty="0">
                <a:ea typeface="Calibri"/>
                <a:cs typeface="Times New Roman"/>
              </a:rPr>
              <a:t> </a:t>
            </a:r>
            <a:r>
              <a:rPr lang="ar-IQ" sz="2000" b="1" dirty="0" smtClean="0">
                <a:ea typeface="Calibri"/>
                <a:cs typeface="Times New Roman"/>
              </a:rPr>
              <a:t>( </a:t>
            </a:r>
            <a:r>
              <a:rPr lang="en-US" sz="2000" b="1" dirty="0" smtClean="0">
                <a:ea typeface="Calibri"/>
                <a:cs typeface="Times New Roman"/>
              </a:rPr>
              <a:t>IL-10</a:t>
            </a:r>
            <a:r>
              <a:rPr lang="ar-IQ" sz="2000" b="1" dirty="0" smtClean="0">
                <a:ea typeface="Calibri"/>
                <a:cs typeface="Times New Roman"/>
              </a:rPr>
              <a:t>)</a:t>
            </a:r>
            <a:endParaRPr lang="en-US" sz="2000" dirty="0">
              <a:ea typeface="Times New Roman"/>
              <a:cs typeface="Arial"/>
            </a:endParaRPr>
          </a:p>
          <a:p>
            <a:pPr marL="144145" marR="71755" algn="just">
              <a:lnSpc>
                <a:spcPct val="150000"/>
              </a:lnSpc>
              <a:tabLst>
                <a:tab pos="600710" algn="l"/>
              </a:tabLst>
            </a:pPr>
            <a:r>
              <a:rPr lang="ar-IQ" sz="2000" dirty="0" smtClean="0">
                <a:ea typeface="Calibri"/>
                <a:cs typeface="Simplified Arabic"/>
              </a:rPr>
              <a:t>      	هذا </a:t>
            </a:r>
            <a:r>
              <a:rPr lang="ar-IQ" sz="2000" dirty="0">
                <a:ea typeface="Calibri"/>
                <a:cs typeface="Simplified Arabic"/>
              </a:rPr>
              <a:t>الاختبار يستخدم في كمية من الانزيمات المجهزة وحسب تقنية </a:t>
            </a:r>
            <a:r>
              <a:rPr lang="en-US" sz="2000" dirty="0" err="1">
                <a:latin typeface="Times New Roman"/>
                <a:ea typeface="Calibri"/>
                <a:cs typeface="Arial"/>
              </a:rPr>
              <a:t>immuno</a:t>
            </a:r>
            <a:r>
              <a:rPr lang="en-US" sz="2000" dirty="0">
                <a:latin typeface="Times New Roman"/>
                <a:ea typeface="Calibri"/>
                <a:cs typeface="Arial"/>
              </a:rPr>
              <a:t> assay</a:t>
            </a:r>
            <a:r>
              <a:rPr lang="en-US" sz="2000" dirty="0">
                <a:latin typeface="Simplified Arabic"/>
                <a:ea typeface="Calibri"/>
                <a:cs typeface="Arial"/>
              </a:rPr>
              <a:t> </a:t>
            </a:r>
            <a:r>
              <a:rPr lang="ar-IQ" sz="2000" dirty="0">
                <a:ea typeface="Calibri"/>
                <a:cs typeface="Simplified Arabic"/>
              </a:rPr>
              <a:t> ان الاجسام المضادة المتخصصة  للبين </a:t>
            </a:r>
            <a:r>
              <a:rPr lang="ar-IQ" sz="2000" dirty="0" err="1">
                <a:ea typeface="Calibri"/>
                <a:cs typeface="Simplified Arabic"/>
              </a:rPr>
              <a:t>الابيضاضي</a:t>
            </a:r>
            <a:r>
              <a:rPr lang="ar-IQ" sz="2000" dirty="0">
                <a:ea typeface="Calibri"/>
                <a:cs typeface="Times New Roman"/>
              </a:rPr>
              <a:t>-</a:t>
            </a:r>
            <a:r>
              <a:rPr lang="en-US" sz="2000" dirty="0">
                <a:latin typeface="Times New Roman"/>
                <a:ea typeface="Calibri"/>
                <a:cs typeface="Arial"/>
              </a:rPr>
              <a:t>10</a:t>
            </a:r>
            <a:r>
              <a:rPr lang="en-US" sz="2000" dirty="0">
                <a:latin typeface="Simplified Arabic"/>
                <a:ea typeface="Calibri"/>
                <a:cs typeface="Arial"/>
              </a:rPr>
              <a:t> </a:t>
            </a:r>
            <a:r>
              <a:rPr lang="ar-IQ" sz="2000" dirty="0">
                <a:ea typeface="Calibri"/>
                <a:cs typeface="Simplified Arabic"/>
              </a:rPr>
              <a:t> تكون  مبطنة  لحفر المعايرة الدقيقة , وقد وضعت ال </a:t>
            </a:r>
            <a:r>
              <a:rPr lang="en-US" sz="2000" dirty="0">
                <a:latin typeface="Times New Roman"/>
                <a:ea typeface="Calibri"/>
                <a:cs typeface="Arial"/>
              </a:rPr>
              <a:t>standards</a:t>
            </a:r>
            <a:r>
              <a:rPr lang="en-US" sz="2000" dirty="0">
                <a:latin typeface="Simplified Arabic"/>
                <a:ea typeface="Calibri"/>
                <a:cs typeface="Arial"/>
              </a:rPr>
              <a:t> </a:t>
            </a:r>
            <a:r>
              <a:rPr lang="ar-IQ" sz="2000" dirty="0">
                <a:ea typeface="Calibri"/>
                <a:cs typeface="Simplified Arabic"/>
              </a:rPr>
              <a:t> , والعينات </a:t>
            </a:r>
            <a:r>
              <a:rPr lang="en-US" sz="2000" dirty="0">
                <a:latin typeface="Times New Roman"/>
                <a:ea typeface="Calibri"/>
                <a:cs typeface="Arial"/>
              </a:rPr>
              <a:t>samples</a:t>
            </a:r>
            <a:r>
              <a:rPr lang="ar-IQ" sz="2000" dirty="0">
                <a:ea typeface="Calibri"/>
                <a:cs typeface="Simplified Arabic"/>
              </a:rPr>
              <a:t> في هذه الحفر وبوجود (</a:t>
            </a:r>
            <a:r>
              <a:rPr lang="en-US" sz="2000" dirty="0" smtClean="0">
                <a:latin typeface="Times New Roman"/>
                <a:ea typeface="Calibri"/>
                <a:cs typeface="Arial"/>
              </a:rPr>
              <a:t>IL-10</a:t>
            </a:r>
            <a:r>
              <a:rPr lang="ar-IQ" sz="2000" dirty="0" smtClean="0">
                <a:ea typeface="Calibri"/>
                <a:cs typeface="Simplified Arabic"/>
              </a:rPr>
              <a:t>) </a:t>
            </a:r>
            <a:r>
              <a:rPr lang="ar-IQ" sz="2000" dirty="0">
                <a:ea typeface="Calibri"/>
                <a:cs typeface="Simplified Arabic"/>
              </a:rPr>
              <a:t>حدث ارتباط باستهلاك الاجسام المضادة , وبعدها تم ازالة المواد التي لم ترتبط , وذلك </a:t>
            </a:r>
            <a:r>
              <a:rPr lang="ar-IQ" sz="2000" dirty="0" err="1">
                <a:ea typeface="Calibri"/>
                <a:cs typeface="Simplified Arabic"/>
              </a:rPr>
              <a:t>باضافة</a:t>
            </a:r>
            <a:r>
              <a:rPr lang="ar-IQ" sz="2000" dirty="0">
                <a:ea typeface="Calibri"/>
                <a:cs typeface="Simplified Arabic"/>
              </a:rPr>
              <a:t> مادة ال </a:t>
            </a:r>
            <a:r>
              <a:rPr lang="en-US" sz="2000" dirty="0">
                <a:latin typeface="Times New Roman"/>
                <a:ea typeface="Calibri"/>
                <a:cs typeface="Arial"/>
              </a:rPr>
              <a:t>biotin</a:t>
            </a:r>
            <a:r>
              <a:rPr lang="en-US" sz="2000" dirty="0">
                <a:latin typeface="Simplified Arabic"/>
                <a:ea typeface="Calibri"/>
                <a:cs typeface="Arial"/>
              </a:rPr>
              <a:t> </a:t>
            </a:r>
            <a:r>
              <a:rPr lang="ar-IQ" sz="2000" dirty="0">
                <a:ea typeface="Calibri"/>
                <a:cs typeface="Simplified Arabic"/>
              </a:rPr>
              <a:t> اذ يعمل على ربط الاجسام المضادة المتخصصة </a:t>
            </a:r>
            <a:r>
              <a:rPr lang="ar-IQ" sz="2000" dirty="0" smtClean="0">
                <a:ea typeface="Calibri"/>
                <a:cs typeface="Simplified Arabic"/>
              </a:rPr>
              <a:t>(</a:t>
            </a:r>
            <a:r>
              <a:rPr lang="en-US" sz="2000" dirty="0" smtClean="0">
                <a:latin typeface="Times New Roman"/>
                <a:ea typeface="Calibri"/>
                <a:cs typeface="Arial"/>
              </a:rPr>
              <a:t>IL-10</a:t>
            </a:r>
            <a:r>
              <a:rPr lang="ar-IQ" sz="2000" dirty="0" smtClean="0">
                <a:ea typeface="Calibri"/>
                <a:cs typeface="Simplified Arabic"/>
              </a:rPr>
              <a:t>) </a:t>
            </a:r>
            <a:r>
              <a:rPr lang="ar-IQ" sz="2000" dirty="0">
                <a:ea typeface="Calibri"/>
                <a:cs typeface="Simplified Arabic"/>
              </a:rPr>
              <a:t>عند اضافتها للحفر , وبعد عملية الغسل تم اضافة </a:t>
            </a:r>
            <a:r>
              <a:rPr lang="en-US" sz="2000" dirty="0" err="1">
                <a:latin typeface="Times New Roman"/>
                <a:ea typeface="Calibri"/>
                <a:cs typeface="Arial"/>
              </a:rPr>
              <a:t>avidin</a:t>
            </a:r>
            <a:r>
              <a:rPr lang="en-US" sz="2000" dirty="0">
                <a:latin typeface="Simplified Arabic"/>
                <a:ea typeface="Calibri"/>
                <a:cs typeface="Arial"/>
              </a:rPr>
              <a:t> </a:t>
            </a:r>
            <a:r>
              <a:rPr lang="ar-IQ" sz="2000" dirty="0">
                <a:ea typeface="Calibri"/>
                <a:cs typeface="Simplified Arabic"/>
              </a:rPr>
              <a:t> الذي يعمل على ربط انزيم (</a:t>
            </a:r>
            <a:r>
              <a:rPr lang="en-US" sz="2000" dirty="0">
                <a:latin typeface="Times New Roman"/>
                <a:ea typeface="Calibri"/>
                <a:cs typeface="Arial"/>
              </a:rPr>
              <a:t>HRP</a:t>
            </a:r>
            <a:r>
              <a:rPr lang="ar-IQ" sz="2000" dirty="0">
                <a:ea typeface="Calibri"/>
                <a:cs typeface="Simplified Arabic"/>
              </a:rPr>
              <a:t>) واضافة انزيم ( </a:t>
            </a:r>
            <a:r>
              <a:rPr lang="en-US" sz="2000" dirty="0">
                <a:latin typeface="Times New Roman"/>
                <a:ea typeface="Calibri"/>
                <a:cs typeface="Arial"/>
              </a:rPr>
              <a:t>HRP</a:t>
            </a:r>
            <a:r>
              <a:rPr lang="ar-IQ" sz="2000" dirty="0">
                <a:ea typeface="Calibri"/>
                <a:cs typeface="Simplified Arabic"/>
              </a:rPr>
              <a:t>) الى الحفر ومن ثم يجري عملية الغسل </a:t>
            </a:r>
            <a:r>
              <a:rPr lang="ar-IQ" sz="2000" dirty="0" err="1">
                <a:ea typeface="Calibri"/>
                <a:cs typeface="Simplified Arabic"/>
              </a:rPr>
              <a:t>لازالة</a:t>
            </a:r>
            <a:r>
              <a:rPr lang="ar-IQ" sz="2000" dirty="0">
                <a:ea typeface="Calibri"/>
                <a:cs typeface="Simplified Arabic"/>
              </a:rPr>
              <a:t> اي مادة لم ترتبط واي شوائب التي قد تعيق الكواشف (</a:t>
            </a:r>
            <a:r>
              <a:rPr lang="en-US" sz="2000" dirty="0" err="1">
                <a:latin typeface="Times New Roman"/>
                <a:ea typeface="Calibri"/>
                <a:cs typeface="Arial"/>
              </a:rPr>
              <a:t>avidin</a:t>
            </a:r>
            <a:r>
              <a:rPr lang="en-US" sz="2000" dirty="0">
                <a:latin typeface="Times New Roman"/>
                <a:ea typeface="Calibri"/>
                <a:cs typeface="Arial"/>
              </a:rPr>
              <a:t> – enzyme reagent</a:t>
            </a:r>
            <a:r>
              <a:rPr lang="en-US" sz="2000" dirty="0">
                <a:latin typeface="Simplified Arabic"/>
                <a:ea typeface="Calibri"/>
                <a:cs typeface="Arial"/>
              </a:rPr>
              <a:t> </a:t>
            </a:r>
            <a:r>
              <a:rPr lang="ar-IQ" sz="2000" dirty="0">
                <a:ea typeface="Calibri"/>
                <a:cs typeface="Simplified Arabic"/>
              </a:rPr>
              <a:t>) وبعد ذلك تضاف المادة الاساس الى الحفر، وبعد الانتهاء من اضافة هذه المحاليل  تبدأ النسب اللونية بالتغيير وحسب كمية  (</a:t>
            </a:r>
            <a:r>
              <a:rPr lang="en-US" sz="2000" dirty="0">
                <a:latin typeface="Times New Roman"/>
                <a:ea typeface="Calibri"/>
                <a:cs typeface="Arial"/>
              </a:rPr>
              <a:t>IL-10</a:t>
            </a:r>
            <a:r>
              <a:rPr lang="ar-IQ" sz="2000" dirty="0">
                <a:ea typeface="Calibri"/>
                <a:cs typeface="Simplified Arabic"/>
              </a:rPr>
              <a:t>) المرتبط في اول خطوة ويتوقف هذا التغيير اللوني الحاصل بعد اضافة المادة الموقفة للتفاعل (</a:t>
            </a:r>
            <a:r>
              <a:rPr lang="en-US" sz="2000" dirty="0">
                <a:latin typeface="Times New Roman"/>
                <a:ea typeface="Calibri"/>
                <a:cs typeface="Arial"/>
              </a:rPr>
              <a:t>Sulfuric acid</a:t>
            </a:r>
            <a:r>
              <a:rPr lang="ar-IQ" sz="2000" dirty="0">
                <a:ea typeface="Calibri"/>
                <a:cs typeface="Simplified Arabic"/>
              </a:rPr>
              <a:t>) وبعدها تقاس الكثافة اللونية وتقرأ النتيجة بجهاز قارئ </a:t>
            </a:r>
            <a:r>
              <a:rPr lang="ar-IQ" sz="2000" dirty="0" err="1">
                <a:ea typeface="Calibri"/>
                <a:cs typeface="Simplified Arabic"/>
              </a:rPr>
              <a:t>الاليزا</a:t>
            </a:r>
            <a:r>
              <a:rPr lang="ar-IQ" sz="2000" dirty="0">
                <a:ea typeface="Calibri"/>
                <a:cs typeface="Simplified Arabic"/>
              </a:rPr>
              <a:t> على طول موجي </a:t>
            </a:r>
            <a:r>
              <a:rPr lang="en-US" sz="2000" dirty="0">
                <a:latin typeface="Times New Roman"/>
                <a:ea typeface="Calibri"/>
                <a:cs typeface="Arial"/>
              </a:rPr>
              <a:t>450</a:t>
            </a:r>
            <a:r>
              <a:rPr lang="ar-IQ" sz="2000" dirty="0">
                <a:ea typeface="Calibri"/>
                <a:cs typeface="Simplified Arabic"/>
              </a:rPr>
              <a:t> نانوميتر </a:t>
            </a:r>
            <a:r>
              <a:rPr lang="ar-IQ" sz="2000" dirty="0" smtClean="0">
                <a:ea typeface="Calibri"/>
                <a:cs typeface="Simplified Arabic"/>
              </a:rPr>
              <a:t>.</a:t>
            </a:r>
            <a:endParaRPr lang="en-US" sz="2000" dirty="0">
              <a:ea typeface="Times New Roman"/>
              <a:cs typeface="Arial"/>
            </a:endParaRPr>
          </a:p>
        </p:txBody>
      </p:sp>
    </p:spTree>
    <p:extLst>
      <p:ext uri="{BB962C8B-B14F-4D97-AF65-F5344CB8AC3E}">
        <p14:creationId xmlns:p14="http://schemas.microsoft.com/office/powerpoint/2010/main" val="227825265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مستطيل 1"/>
          <p:cNvSpPr/>
          <p:nvPr/>
        </p:nvSpPr>
        <p:spPr>
          <a:xfrm>
            <a:off x="395536" y="404664"/>
            <a:ext cx="8568952" cy="5632311"/>
          </a:xfrm>
          <a:prstGeom prst="rect">
            <a:avLst/>
          </a:prstGeom>
          <a:solidFill>
            <a:schemeClr val="accent1">
              <a:lumMod val="40000"/>
              <a:lumOff val="60000"/>
            </a:schemeClr>
          </a:solidFill>
        </p:spPr>
        <p:txBody>
          <a:bodyPr wrap="square">
            <a:spAutoFit/>
          </a:bodyPr>
          <a:lstStyle/>
          <a:p>
            <a:pPr marL="144145" marR="71755" algn="just">
              <a:lnSpc>
                <a:spcPct val="150000"/>
              </a:lnSpc>
              <a:tabLst>
                <a:tab pos="240665" algn="l"/>
              </a:tabLst>
            </a:pPr>
            <a:r>
              <a:rPr lang="ar-IQ" sz="2400" b="1" dirty="0" smtClean="0">
                <a:ea typeface="Calibri"/>
                <a:cs typeface="Times New Roman"/>
              </a:rPr>
              <a:t>مبدأ </a:t>
            </a:r>
            <a:r>
              <a:rPr lang="ar-IQ" sz="2400" b="1" dirty="0">
                <a:ea typeface="Calibri"/>
                <a:cs typeface="Times New Roman"/>
              </a:rPr>
              <a:t>العمل </a:t>
            </a:r>
            <a:r>
              <a:rPr lang="en-US" sz="2400" b="1" dirty="0" smtClean="0">
                <a:solidFill>
                  <a:prstClr val="black"/>
                </a:solidFill>
                <a:latin typeface="Times New Roman"/>
                <a:ea typeface="Calibri"/>
                <a:cs typeface="Arial"/>
              </a:rPr>
              <a:t>TNF- </a:t>
            </a:r>
            <a:r>
              <a:rPr lang="en-US" sz="2400" b="1" dirty="0">
                <a:solidFill>
                  <a:prstClr val="black"/>
                </a:solidFill>
                <a:latin typeface="Times New Roman"/>
                <a:ea typeface="Calibri"/>
                <a:cs typeface="Arial"/>
              </a:rPr>
              <a:t>α</a:t>
            </a:r>
            <a:r>
              <a:rPr lang="ar-IQ" sz="2400" b="1" dirty="0" smtClean="0">
                <a:ea typeface="Calibri"/>
                <a:cs typeface="Times New Roman"/>
              </a:rPr>
              <a:t> </a:t>
            </a:r>
          </a:p>
          <a:p>
            <a:pPr marL="144145" marR="71755" algn="just">
              <a:lnSpc>
                <a:spcPct val="150000"/>
              </a:lnSpc>
              <a:tabLst>
                <a:tab pos="240665" algn="l"/>
              </a:tabLst>
            </a:pPr>
            <a:r>
              <a:rPr lang="ar-IQ" sz="2400" dirty="0">
                <a:ea typeface="Calibri"/>
                <a:cs typeface="Simplified Arabic"/>
              </a:rPr>
              <a:t>	يستعمل هذا لفحص المواد الماصة استنادا إلى تقنية الأجسام المضادة </a:t>
            </a:r>
            <a:r>
              <a:rPr lang="ar-IQ" sz="2400" dirty="0" err="1">
                <a:ea typeface="Calibri"/>
                <a:cs typeface="Simplified Arabic"/>
              </a:rPr>
              <a:t>اللبيوتين</a:t>
            </a:r>
            <a:r>
              <a:rPr lang="ar-IQ" sz="2400" dirty="0">
                <a:ea typeface="Calibri"/>
                <a:cs typeface="Simplified Arabic"/>
              </a:rPr>
              <a:t> المزدوجة  لفحص البشري عامل تنخر الورمي الفا (</a:t>
            </a:r>
            <a:r>
              <a:rPr lang="en-US" sz="2400" dirty="0">
                <a:latin typeface="Times New Roman"/>
                <a:ea typeface="Calibri"/>
                <a:cs typeface="Arial"/>
              </a:rPr>
              <a:t>(TNF- α</a:t>
            </a:r>
            <a:r>
              <a:rPr lang="ar-IQ" sz="2400" dirty="0">
                <a:ea typeface="Calibri"/>
                <a:cs typeface="Simplified Arabic"/>
              </a:rPr>
              <a:t> ، واضافة عامل </a:t>
            </a:r>
            <a:r>
              <a:rPr lang="ar-IQ" sz="2400" dirty="0" err="1">
                <a:ea typeface="Calibri"/>
                <a:cs typeface="Simplified Arabic"/>
              </a:rPr>
              <a:t>التنخر</a:t>
            </a:r>
            <a:r>
              <a:rPr lang="ar-IQ" sz="2400" dirty="0">
                <a:ea typeface="Calibri"/>
                <a:cs typeface="Simplified Arabic"/>
              </a:rPr>
              <a:t> الورمي </a:t>
            </a:r>
            <a:r>
              <a:rPr lang="en-US" sz="2400" dirty="0">
                <a:latin typeface="Times New Roman"/>
                <a:ea typeface="Calibri"/>
                <a:cs typeface="Arial"/>
              </a:rPr>
              <a:t>TNF- α</a:t>
            </a:r>
            <a:r>
              <a:rPr lang="en-US" sz="2400" dirty="0">
                <a:latin typeface="Simplified Arabic"/>
                <a:ea typeface="Calibri"/>
                <a:cs typeface="Arial"/>
              </a:rPr>
              <a:t> </a:t>
            </a:r>
            <a:r>
              <a:rPr lang="ar-IQ" sz="2400" dirty="0">
                <a:ea typeface="Calibri"/>
                <a:cs typeface="Simplified Arabic"/>
              </a:rPr>
              <a:t>الى الحفر وبوجود لأجسام المضادة وحيدة النسيلة و يحضن بعدها. بعد الحضانة إضافة الأجسام المضادة </a:t>
            </a:r>
            <a:r>
              <a:rPr lang="en-US" sz="2400" dirty="0">
                <a:latin typeface="Times New Roman"/>
                <a:ea typeface="Calibri"/>
                <a:cs typeface="Arial"/>
              </a:rPr>
              <a:t>TNF- α</a:t>
            </a:r>
            <a:r>
              <a:rPr lang="ar-IQ" sz="2400" dirty="0">
                <a:ea typeface="Calibri"/>
                <a:cs typeface="Simplified Arabic"/>
              </a:rPr>
              <a:t> مع البيوتين </a:t>
            </a:r>
            <a:r>
              <a:rPr lang="ar-IQ" sz="2400" dirty="0" smtClean="0">
                <a:ea typeface="Calibri"/>
                <a:cs typeface="Simplified Arabic"/>
              </a:rPr>
              <a:t>(</a:t>
            </a:r>
            <a:r>
              <a:rPr lang="en-US" sz="2400" dirty="0" smtClean="0">
                <a:latin typeface="Times New Roman"/>
                <a:ea typeface="Calibri"/>
                <a:cs typeface="Arial"/>
              </a:rPr>
              <a:t>TNF </a:t>
            </a:r>
            <a:r>
              <a:rPr lang="en-US" sz="2400" dirty="0">
                <a:latin typeface="Times New Roman"/>
                <a:ea typeface="Calibri"/>
                <a:cs typeface="Arial"/>
              </a:rPr>
              <a:t>antibodies</a:t>
            </a:r>
            <a:r>
              <a:rPr lang="en-US" sz="2400" dirty="0">
                <a:latin typeface="Simplified Arabic"/>
                <a:ea typeface="Calibri"/>
                <a:cs typeface="Arial"/>
              </a:rPr>
              <a:t> </a:t>
            </a:r>
            <a:r>
              <a:rPr lang="en-US" sz="2400" dirty="0">
                <a:latin typeface="Times New Roman"/>
                <a:ea typeface="Calibri"/>
                <a:cs typeface="Arial"/>
              </a:rPr>
              <a:t>labeled with biotin</a:t>
            </a:r>
            <a:r>
              <a:rPr lang="ar-IQ" sz="2400" dirty="0">
                <a:ea typeface="Calibri"/>
                <a:cs typeface="Simplified Arabic"/>
              </a:rPr>
              <a:t> </a:t>
            </a:r>
            <a:r>
              <a:rPr lang="ar-IQ" sz="2400" dirty="0" smtClean="0">
                <a:ea typeface="Calibri"/>
                <a:cs typeface="Simplified Arabic"/>
              </a:rPr>
              <a:t>) </a:t>
            </a:r>
            <a:r>
              <a:rPr lang="ar-IQ" sz="2400" dirty="0">
                <a:ea typeface="Calibri"/>
                <a:cs typeface="Simplified Arabic"/>
              </a:rPr>
              <a:t>والذي يتحد مع </a:t>
            </a:r>
            <a:r>
              <a:rPr lang="en-US" sz="2400" dirty="0">
                <a:latin typeface="Times New Roman"/>
                <a:ea typeface="Calibri"/>
                <a:cs typeface="Arial"/>
              </a:rPr>
              <a:t>streptavidin-HRP</a:t>
            </a:r>
            <a:r>
              <a:rPr lang="ar-IQ" sz="2400" dirty="0">
                <a:ea typeface="Calibri"/>
                <a:cs typeface="Simplified Arabic"/>
              </a:rPr>
              <a:t>، الذي يشكل المعقد المناعي ، وبعدها يتم إزالة المواد غير المرتبطة وبعد ذلك يحض وثم تجري عملية الغسل . وبعدها تضاف المادة الاساس </a:t>
            </a:r>
            <a:r>
              <a:rPr lang="en-US" sz="2400" dirty="0">
                <a:latin typeface="Times New Roman"/>
                <a:ea typeface="Calibri"/>
                <a:cs typeface="Arial"/>
              </a:rPr>
              <a:t>A</a:t>
            </a:r>
            <a:r>
              <a:rPr lang="ar-IQ" sz="2400" dirty="0">
                <a:ea typeface="Calibri"/>
                <a:cs typeface="Simplified Arabic"/>
              </a:rPr>
              <a:t> و </a:t>
            </a:r>
            <a:r>
              <a:rPr lang="en-US" sz="2400" dirty="0">
                <a:latin typeface="Times New Roman"/>
                <a:ea typeface="Calibri"/>
                <a:cs typeface="Arial"/>
              </a:rPr>
              <a:t>B</a:t>
            </a:r>
            <a:r>
              <a:rPr lang="en-US" sz="2400" dirty="0">
                <a:latin typeface="Simplified Arabic"/>
                <a:ea typeface="Calibri"/>
                <a:cs typeface="Arial"/>
              </a:rPr>
              <a:t> </a:t>
            </a:r>
            <a:r>
              <a:rPr lang="ar-IQ" sz="2400" dirty="0">
                <a:ea typeface="Calibri"/>
                <a:cs typeface="Simplified Arabic"/>
              </a:rPr>
              <a:t>الى الحفر ، فيلاحظ تغير في لون المحلول من الازرق الى للون الاصفر مع تأثير حامض ، وتتناسب طرديا لون المحلول مع تركيز  </a:t>
            </a:r>
            <a:r>
              <a:rPr lang="en-US" sz="2400" dirty="0">
                <a:latin typeface="Times New Roman"/>
                <a:ea typeface="Calibri"/>
                <a:cs typeface="Arial"/>
              </a:rPr>
              <a:t> TNF- α</a:t>
            </a:r>
            <a:r>
              <a:rPr lang="en-US" sz="2400" dirty="0">
                <a:latin typeface="Simplified Arabic"/>
                <a:ea typeface="Calibri"/>
                <a:cs typeface="Arial"/>
              </a:rPr>
              <a:t> </a:t>
            </a:r>
            <a:r>
              <a:rPr lang="ar-IQ" sz="2400" dirty="0" smtClean="0">
                <a:ea typeface="Calibri"/>
                <a:cs typeface="Simplified Arabic"/>
              </a:rPr>
              <a:t>البشري.</a:t>
            </a:r>
            <a:endParaRPr lang="en-US" sz="2400" dirty="0">
              <a:ea typeface="Times New Roman"/>
              <a:cs typeface="Arial"/>
            </a:endParaRPr>
          </a:p>
        </p:txBody>
      </p:sp>
    </p:spTree>
    <p:extLst>
      <p:ext uri="{BB962C8B-B14F-4D97-AF65-F5344CB8AC3E}">
        <p14:creationId xmlns:p14="http://schemas.microsoft.com/office/powerpoint/2010/main" val="1490044676"/>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1999</TotalTime>
  <Words>2251</Words>
  <Application>Microsoft Office PowerPoint</Application>
  <PresentationFormat>عرض على الشاشة (3:4)‏</PresentationFormat>
  <Paragraphs>682</Paragraphs>
  <Slides>27</Slides>
  <Notes>1</Notes>
  <HiddenSlides>0</HiddenSlides>
  <MMClips>0</MMClips>
  <ScaleCrop>false</ScaleCrop>
  <HeadingPairs>
    <vt:vector size="4" baseType="variant">
      <vt:variant>
        <vt:lpstr>نسق</vt:lpstr>
      </vt:variant>
      <vt:variant>
        <vt:i4>1</vt:i4>
      </vt:variant>
      <vt:variant>
        <vt:lpstr>عناوين الشرائح</vt:lpstr>
      </vt:variant>
      <vt:variant>
        <vt:i4>27</vt:i4>
      </vt:variant>
    </vt:vector>
  </HeadingPairs>
  <TitlesOfParts>
    <vt:vector size="28" baseType="lpstr">
      <vt:lpstr>سمة Office</vt:lpstr>
      <vt:lpstr>بسم الله الرحمن الرحيم</vt:lpstr>
      <vt:lpstr>عرض تقديمي في PowerPoint</vt:lpstr>
      <vt:lpstr>           </vt:lpstr>
      <vt:lpstr>  </vt:lpstr>
      <vt:lpstr>أهداف الدراسة :</vt:lpstr>
      <vt:lpstr>وطـــرائق العمل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النتائج والمناقشة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الاستنتاجات :</vt:lpstr>
      <vt:lpstr>عرض تقديمي في PowerPoint</vt:lpstr>
      <vt:lpstr>التوصيات :</vt:lpstr>
      <vt:lpstr>شكراً لأصغائكم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يرفع الله الذين امنوا منكم والذين اوتوا العلم درجت والله بما تعملون خبير 11                                           صدق الله العظيم   سورة المجادلة / الأية (11)</dc:title>
  <dc:creator>Shaheen</dc:creator>
  <cp:lastModifiedBy>Canon</cp:lastModifiedBy>
  <cp:revision>185</cp:revision>
  <dcterms:created xsi:type="dcterms:W3CDTF">2016-08-23T07:35:26Z</dcterms:created>
  <dcterms:modified xsi:type="dcterms:W3CDTF">2016-11-04T10:29:47Z</dcterms:modified>
</cp:coreProperties>
</file>